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5"/>
  </p:notesMasterIdLst>
  <p:handoutMasterIdLst>
    <p:handoutMasterId r:id="rId36"/>
  </p:handoutMasterIdLst>
  <p:sldIdLst>
    <p:sldId id="282" r:id="rId2"/>
    <p:sldId id="329" r:id="rId3"/>
    <p:sldId id="283" r:id="rId4"/>
    <p:sldId id="404" r:id="rId5"/>
    <p:sldId id="406" r:id="rId6"/>
    <p:sldId id="402" r:id="rId7"/>
    <p:sldId id="401" r:id="rId8"/>
    <p:sldId id="400" r:id="rId9"/>
    <p:sldId id="399" r:id="rId10"/>
    <p:sldId id="398" r:id="rId11"/>
    <p:sldId id="412" r:id="rId12"/>
    <p:sldId id="370" r:id="rId13"/>
    <p:sldId id="377" r:id="rId14"/>
    <p:sldId id="363" r:id="rId15"/>
    <p:sldId id="411" r:id="rId16"/>
    <p:sldId id="410" r:id="rId17"/>
    <p:sldId id="379" r:id="rId18"/>
    <p:sldId id="378" r:id="rId19"/>
    <p:sldId id="390" r:id="rId20"/>
    <p:sldId id="389" r:id="rId21"/>
    <p:sldId id="395" r:id="rId22"/>
    <p:sldId id="394" r:id="rId23"/>
    <p:sldId id="381" r:id="rId24"/>
    <p:sldId id="391" r:id="rId25"/>
    <p:sldId id="405" r:id="rId26"/>
    <p:sldId id="397" r:id="rId27"/>
    <p:sldId id="326" r:id="rId28"/>
    <p:sldId id="338" r:id="rId29"/>
    <p:sldId id="332" r:id="rId30"/>
    <p:sldId id="407" r:id="rId31"/>
    <p:sldId id="408" r:id="rId32"/>
    <p:sldId id="331" r:id="rId33"/>
    <p:sldId id="28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0DBE8F3A-6079-83AB-9ECE-0E7099FF3E20}" name="게스트 사용자" initials="게사" userId="S::urn:spo:anon#7ef6c069099a4c9c0cf9840a28f3e5cf5f8076c4a52b84aac261988ea76e8e4e::"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F0CCB4"/>
    <a:srgbClr val="D3E2ED"/>
    <a:srgbClr val="E8E1D3"/>
    <a:srgbClr val="E3D5BE"/>
    <a:srgbClr val="C3E3E0"/>
    <a:srgbClr val="F2B48A"/>
    <a:srgbClr val="F5B949"/>
    <a:srgbClr val="ECE3D3"/>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9219" autoAdjust="0"/>
  </p:normalViewPr>
  <p:slideViewPr>
    <p:cSldViewPr snapToGrid="0">
      <p:cViewPr varScale="1">
        <p:scale>
          <a:sx n="22" d="100"/>
          <a:sy n="22" d="100"/>
        </p:scale>
        <p:origin x="1200" y="24"/>
      </p:cViewPr>
      <p:guideLst/>
    </p:cSldViewPr>
  </p:slideViewPr>
  <p:outlineViewPr>
    <p:cViewPr>
      <p:scale>
        <a:sx n="33" d="100"/>
        <a:sy n="33" d="100"/>
      </p:scale>
      <p:origin x="0" y="-604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12/14/2022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377729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902226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ore-KR"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985578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358616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9622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88819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550226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79187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407418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70819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343471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28954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88166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76512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2580201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 dirty="0">
              <a:latin typeface="Calibri"/>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758866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2643176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022359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49698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105185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12/14/2022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494428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hyperlink" Target="https://www.macaulaylibrary.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research.google.com/audioset/ontology/dog.html" TargetMode="External"/><Relationship Id="rId4" Type="http://schemas.openxmlformats.org/officeDocument/2006/relationships/hyperlink" Target="https://collections.lib.utah.edu/"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cousticatlas.org/index.php"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kaggle.com/c/birdclef-202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wav"/><Relationship Id="rId7" Type="http://schemas.openxmlformats.org/officeDocument/2006/relationships/image" Target="../media/image21.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3.xml"/><Relationship Id="rId10" Type="http://schemas.openxmlformats.org/officeDocument/2006/relationships/image" Target="../media/image23.png"/><Relationship Id="rId4" Type="http://schemas.microsoft.com/office/2007/relationships/media" Target="../media/media3.wav"/><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499323" y="1491040"/>
            <a:ext cx="7371696" cy="2166747"/>
          </a:xfrm>
        </p:spPr>
        <p:txBody>
          <a:bodyPr/>
          <a:lstStyle/>
          <a:p>
            <a:r>
              <a:rPr lang="en-US" altLang="ko-KR" sz="4400" dirty="0"/>
              <a:t>Comparison of Combinations of Machine Learning and Feature Extraction Methods for Coyote Howling Detection</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499323" y="4052898"/>
            <a:ext cx="2524432" cy="675222"/>
          </a:xfrm>
        </p:spPr>
        <p:txBody>
          <a:bodyPr>
            <a:normAutofit/>
          </a:bodyPr>
          <a:lstStyle/>
          <a:p>
            <a:r>
              <a:rPr lang="en-US" altLang="ko-KR" sz="3600" dirty="0"/>
              <a:t>Team </a:t>
            </a:r>
            <a:r>
              <a:rPr lang="en-US" sz="3600" dirty="0"/>
              <a:t>Coyote2</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latin typeface="Franklin Gothic Medium"/>
                <a:ea typeface="돋움"/>
              </a:rPr>
              <a:t>Methodology </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46" y="2189926"/>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a:extLst>
              <a:ext uri="{FF2B5EF4-FFF2-40B4-BE49-F238E27FC236}">
                <a16:creationId xmlns:a16="http://schemas.microsoft.com/office/drawing/2014/main" id="{47E979B4-16D9-5E55-98C8-350C3A31D2B2}"/>
              </a:ext>
            </a:extLst>
          </p:cNvPr>
          <p:cNvPicPr>
            <a:picLocks noChangeAspect="1"/>
          </p:cNvPicPr>
          <p:nvPr/>
        </p:nvPicPr>
        <p:blipFill>
          <a:blip r:embed="rId4"/>
          <a:stretch>
            <a:fillRect/>
          </a:stretch>
        </p:blipFill>
        <p:spPr>
          <a:xfrm>
            <a:off x="5609373" y="2189926"/>
            <a:ext cx="2511342" cy="1205766"/>
          </a:xfrm>
          <a:prstGeom prst="rect">
            <a:avLst/>
          </a:prstGeom>
        </p:spPr>
      </p:pic>
      <p:sp>
        <p:nvSpPr>
          <p:cNvPr id="9" name="TextBox 8">
            <a:extLst>
              <a:ext uri="{FF2B5EF4-FFF2-40B4-BE49-F238E27FC236}">
                <a16:creationId xmlns:a16="http://schemas.microsoft.com/office/drawing/2014/main" id="{F42BC3B2-3058-69FE-F62F-E68E2B64ABE3}"/>
              </a:ext>
            </a:extLst>
          </p:cNvPr>
          <p:cNvSpPr txBox="1"/>
          <p:nvPr/>
        </p:nvSpPr>
        <p:spPr>
          <a:xfrm>
            <a:off x="332799" y="3574016"/>
            <a:ext cx="4247281" cy="2723823"/>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Extract features from sound files</a:t>
            </a:r>
            <a:endParaRPr lang="en-US" altLang="ko-KR" sz="1800" dirty="0">
              <a:ea typeface="돋움"/>
            </a:endParaRPr>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Different signal processing library that</a:t>
            </a:r>
            <a:r>
              <a:rPr lang="en-US" altLang="ko-KR" dirty="0">
                <a:latin typeface="Franklin Gothic Medium Cond"/>
                <a:ea typeface="돋움"/>
              </a:rPr>
              <a:t> </a:t>
            </a:r>
            <a:r>
              <a:rPr lang="en-US" altLang="ko-KR" sz="1800" dirty="0">
                <a:latin typeface="Franklin Gothic Medium Cond"/>
                <a:ea typeface="돋움"/>
              </a:rPr>
              <a:t>visualize the audio signals and feature extraction</a:t>
            </a:r>
            <a:endParaRPr lang="en-US" dirty="0"/>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en-US" altLang="ko-KR" dirty="0">
                <a:latin typeface="Franklin Gothic Medium Cond"/>
                <a:ea typeface="돋움"/>
              </a:rPr>
              <a:t> for</a:t>
            </a:r>
            <a:r>
              <a:rPr lang="ko-KR" altLang="en-US" dirty="0">
                <a:latin typeface="Franklin Gothic Medium Cond"/>
                <a:ea typeface="돋움"/>
              </a:rPr>
              <a:t> </a:t>
            </a:r>
            <a:r>
              <a:rPr lang="en-US" altLang="ko-KR" sz="1800" dirty="0">
                <a:solidFill>
                  <a:schemeClr val="bg1"/>
                </a:solidFill>
                <a:highlight>
                  <a:srgbClr val="ECE3D5"/>
                </a:highlight>
                <a:latin typeface="Franklin Gothic Medium Cond"/>
                <a:ea typeface="돋움"/>
              </a:rPr>
              <a:t>MFCC, Mel-Spectrogram, Log-Mel Spectrogram</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sp>
        <p:nvSpPr>
          <p:cNvPr id="14" name="TextBox 13">
            <a:extLst>
              <a:ext uri="{FF2B5EF4-FFF2-40B4-BE49-F238E27FC236}">
                <a16:creationId xmlns:a16="http://schemas.microsoft.com/office/drawing/2014/main" id="{AB84F695-0E18-F670-DC38-2333E98057ED}"/>
              </a:ext>
            </a:extLst>
          </p:cNvPr>
          <p:cNvSpPr txBox="1"/>
          <p:nvPr/>
        </p:nvSpPr>
        <p:spPr>
          <a:xfrm>
            <a:off x="4816577" y="3574016"/>
            <a:ext cx="4327423" cy="2308324"/>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Simplify</a:t>
            </a:r>
            <a:r>
              <a:rPr lang="ko-KR" altLang="en-US" dirty="0">
                <a:latin typeface="Franklin Gothic Medium Cond"/>
                <a:ea typeface="돋움"/>
                <a:cs typeface="+mn-lt"/>
              </a:rPr>
              <a:t> </a:t>
            </a:r>
            <a:r>
              <a:rPr lang="ko-KR" altLang="en-US" dirty="0" err="1">
                <a:latin typeface="Franklin Gothic Medium Cond"/>
                <a:ea typeface="돋움"/>
                <a:cs typeface="+mn-lt"/>
              </a:rPr>
              <a:t>e</a:t>
            </a:r>
            <a:r>
              <a:rPr lang="en-US" altLang="ko-KR" dirty="0" err="1">
                <a:latin typeface="Franklin Gothic Medium Cond"/>
                <a:ea typeface="돋움"/>
                <a:cs typeface="+mn-lt"/>
              </a:rPr>
              <a:t>xtract</a:t>
            </a:r>
            <a:r>
              <a:rPr lang="en-US" altLang="ko-KR" sz="1800" dirty="0">
                <a:latin typeface="Franklin Gothic Medium Cond"/>
                <a:ea typeface="돋움"/>
              </a:rPr>
              <a:t> features from mono sound</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files</a:t>
            </a:r>
            <a:endParaRPr lang="ko-KR" dirty="0"/>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Light weight library that unite audio feature</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extraction algorithms in one simple code</a:t>
            </a:r>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ko-KR" altLang="en-US" dirty="0">
                <a:latin typeface="Franklin Gothic Medium Cond"/>
                <a:ea typeface="돋움"/>
              </a:rPr>
              <a:t> </a:t>
            </a:r>
            <a:r>
              <a:rPr lang="en-US" altLang="ko-KR" dirty="0">
                <a:latin typeface="Franklin Gothic Medium Cond"/>
                <a:ea typeface="돋움"/>
              </a:rPr>
              <a:t>for </a:t>
            </a:r>
            <a:r>
              <a:rPr lang="en-US" altLang="ko-KR" sz="1800" dirty="0">
                <a:solidFill>
                  <a:schemeClr val="bg1"/>
                </a:solidFill>
                <a:highlight>
                  <a:srgbClr val="ECE3D5"/>
                </a:highlight>
                <a:latin typeface="Franklin Gothic Medium Cond"/>
                <a:ea typeface="돋움"/>
              </a:rPr>
              <a:t>GTCC</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cxnSp>
        <p:nvCxnSpPr>
          <p:cNvPr id="16" name="직선 연결선 4">
            <a:extLst>
              <a:ext uri="{FF2B5EF4-FFF2-40B4-BE49-F238E27FC236}">
                <a16:creationId xmlns:a16="http://schemas.microsoft.com/office/drawing/2014/main" id="{95104C57-B9E5-8738-A7D1-0E84903B8768}"/>
              </a:ext>
            </a:extLst>
          </p:cNvPr>
          <p:cNvCxnSpPr>
            <a:cxnSpLocks/>
          </p:cNvCxnSpPr>
          <p:nvPr/>
        </p:nvCxnSpPr>
        <p:spPr>
          <a:xfrm flipV="1">
            <a:off x="4572000" y="1935512"/>
            <a:ext cx="0" cy="38699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 name="부제목 2">
            <a:extLst>
              <a:ext uri="{FF2B5EF4-FFF2-40B4-BE49-F238E27FC236}">
                <a16:creationId xmlns:a16="http://schemas.microsoft.com/office/drawing/2014/main" id="{A277D33C-B36C-7762-680A-3E054859224F}"/>
              </a:ext>
            </a:extLst>
          </p:cNvPr>
          <p:cNvSpPr txBox="1">
            <a:spLocks/>
          </p:cNvSpPr>
          <p:nvPr/>
        </p:nvSpPr>
        <p:spPr>
          <a:xfrm>
            <a:off x="1142140" y="1358168"/>
            <a:ext cx="325060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Franklin Gothic Demi Cond"/>
              </a:rPr>
              <a:t>💡 </a:t>
            </a:r>
            <a:r>
              <a:rPr lang="en-US" altLang="ko-KR">
                <a:latin typeface="Franklin Gothic Demi Cond"/>
                <a:ea typeface="돋움"/>
              </a:rPr>
              <a:t>Audio processing in Python</a:t>
            </a:r>
            <a:endParaRPr lang="ko-KR" altLang="en-US">
              <a:latin typeface="Franklin Gothic Demi Cond"/>
              <a:ea typeface="돋움"/>
            </a:endParaRPr>
          </a:p>
        </p:txBody>
      </p:sp>
    </p:spTree>
    <p:extLst>
      <p:ext uri="{BB962C8B-B14F-4D97-AF65-F5344CB8AC3E}">
        <p14:creationId xmlns:p14="http://schemas.microsoft.com/office/powerpoint/2010/main" val="210588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latin typeface="Franklin Gothic Medium"/>
                <a:ea typeface="돋움"/>
              </a:rPr>
              <a:t>Experiment</a:t>
            </a:r>
            <a:r>
              <a:rPr lang="ko-KR" altLang="en-US">
                <a:latin typeface="Franklin Gothic Medium"/>
                <a:ea typeface="돋움"/>
              </a:rPr>
              <a:t> </a:t>
            </a:r>
            <a:r>
              <a:rPr lang="en-US" altLang="ko-KR">
                <a:latin typeface="Franklin Gothic Medium"/>
                <a:ea typeface="돋움"/>
              </a:rPr>
              <a:t>– Dataset</a:t>
            </a:r>
            <a:endParaRPr lang="ko-KR" altLang="en-US">
              <a:latin typeface="Franklin Gothic Medium"/>
              <a:ea typeface="돋움"/>
            </a:endParaRPr>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085130" y="1349788"/>
            <a:ext cx="2960729" cy="338554"/>
          </a:xfrm>
        </p:spPr>
        <p:txBody>
          <a:bodyPr/>
          <a:lstStyle/>
          <a:p>
            <a:r>
              <a:rPr lang="en-US" altLang="ko-KR">
                <a:latin typeface="Franklin Gothic Demi Cond"/>
                <a:ea typeface="돋움"/>
              </a:rPr>
              <a:t> </a:t>
            </a:r>
            <a:r>
              <a:rPr lang="ko-KR" altLang="en-US">
                <a:latin typeface="Franklin Gothic Demi Cond"/>
                <a:ea typeface="돋움"/>
              </a:rPr>
              <a:t>💡 </a:t>
            </a:r>
            <a:r>
              <a:rPr lang="en-US" altLang="ko-KR">
                <a:latin typeface="Franklin Gothic Demi Cond"/>
                <a:ea typeface="돋움"/>
              </a:rPr>
              <a:t>Dataset Component</a:t>
            </a:r>
            <a:endParaRPr lang="ko-KR" altLang="en-US">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6" name="표 16">
            <a:extLst>
              <a:ext uri="{FF2B5EF4-FFF2-40B4-BE49-F238E27FC236}">
                <a16:creationId xmlns:a16="http://schemas.microsoft.com/office/drawing/2014/main" id="{CF427A4C-A14C-DC38-0DFA-B2A6F73315FF}"/>
              </a:ext>
            </a:extLst>
          </p:cNvPr>
          <p:cNvGraphicFramePr>
            <a:graphicFrameLocks noGrp="1"/>
          </p:cNvGraphicFramePr>
          <p:nvPr/>
        </p:nvGraphicFramePr>
        <p:xfrm>
          <a:off x="2946357" y="2085658"/>
          <a:ext cx="3335799" cy="2194560"/>
        </p:xfrm>
        <a:graphic>
          <a:graphicData uri="http://schemas.openxmlformats.org/drawingml/2006/table">
            <a:tbl>
              <a:tblPr firstRow="1" bandRow="1">
                <a:solidFill>
                  <a:srgbClr val="C6E3FF">
                    <a:alpha val="67843"/>
                  </a:srgbClr>
                </a:solidFill>
                <a:tableStyleId>{21E4AEA4-8DFA-4A89-87EB-49C32662AFE0}</a:tableStyleId>
              </a:tblPr>
              <a:tblGrid>
                <a:gridCol w="1037286">
                  <a:extLst>
                    <a:ext uri="{9D8B030D-6E8A-4147-A177-3AD203B41FA5}">
                      <a16:colId xmlns:a16="http://schemas.microsoft.com/office/drawing/2014/main" val="156563298"/>
                    </a:ext>
                  </a:extLst>
                </a:gridCol>
                <a:gridCol w="1092520">
                  <a:extLst>
                    <a:ext uri="{9D8B030D-6E8A-4147-A177-3AD203B41FA5}">
                      <a16:colId xmlns:a16="http://schemas.microsoft.com/office/drawing/2014/main" val="2646842544"/>
                    </a:ext>
                  </a:extLst>
                </a:gridCol>
                <a:gridCol w="1205993">
                  <a:extLst>
                    <a:ext uri="{9D8B030D-6E8A-4147-A177-3AD203B41FA5}">
                      <a16:colId xmlns:a16="http://schemas.microsoft.com/office/drawing/2014/main" val="2149864000"/>
                    </a:ext>
                  </a:extLst>
                </a:gridCol>
              </a:tblGrid>
              <a:tr h="345893">
                <a:tc gridSpan="2">
                  <a:txBody>
                    <a:bodyPr/>
                    <a:lstStyle/>
                    <a:p>
                      <a:pPr algn="ctr"/>
                      <a:r>
                        <a:rPr lang="en-US" altLang="ko-Kore-KR" b="1"/>
                        <a:t>Coyote</a:t>
                      </a:r>
                      <a:endParaRPr lang="ko-Kore-KR" altLang="en-US" b="1"/>
                    </a:p>
                  </a:txBody>
                  <a:tcP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hMerge="1">
                  <a:txBody>
                    <a:bodyPr/>
                    <a:lstStyle/>
                    <a:p>
                      <a:endParaRPr lang="ko-Kore-KR" altLang="en-US"/>
                    </a:p>
                  </a:txBody>
                  <a:tcPr/>
                </a:tc>
                <a:tc>
                  <a:txBody>
                    <a:bodyPr/>
                    <a:lstStyle/>
                    <a:p>
                      <a:pPr algn="ctr"/>
                      <a:r>
                        <a:rPr lang="en-US" altLang="ko-KR">
                          <a:latin typeface="Franklin Gothic Demi Cond"/>
                          <a:ea typeface="돋움"/>
                        </a:rPr>
                        <a:t>1,935</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54763822"/>
                  </a:ext>
                </a:extLst>
              </a:tr>
              <a:tr h="345893">
                <a:tc rowSpan="4">
                  <a:txBody>
                    <a:bodyPr/>
                    <a:lstStyle/>
                    <a:p>
                      <a:pPr algn="ctr"/>
                      <a:r>
                        <a:rPr lang="en-US" altLang="ko-Kore-KR" b="1"/>
                        <a:t>Non-Coyote</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ore-KR"/>
                        <a:t>Dog</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D3E2ED"/>
                    </a:solidFill>
                  </a:tcPr>
                </a:tc>
                <a:tc>
                  <a:txBody>
                    <a:bodyPr/>
                    <a:lstStyle/>
                    <a:p>
                      <a:pPr algn="ctr"/>
                      <a:r>
                        <a:rPr lang="en-US" altLang="ko-KR">
                          <a:latin typeface="Franklin Gothic Demi Cond"/>
                          <a:ea typeface="돋움"/>
                        </a:rPr>
                        <a:t>503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144414704"/>
                  </a:ext>
                </a:extLst>
              </a:tr>
              <a:tr h="345893">
                <a:tc vMerge="1">
                  <a:txBody>
                    <a:bodyPr/>
                    <a:lstStyle/>
                    <a:p>
                      <a:endParaRPr lang="ko-Kore-KR" altLang="en-US"/>
                    </a:p>
                  </a:txBody>
                  <a:tcPr/>
                </a:tc>
                <a:tc>
                  <a:txBody>
                    <a:bodyPr/>
                    <a:lstStyle/>
                    <a:p>
                      <a:pPr algn="ctr"/>
                      <a:r>
                        <a:rPr lang="en-US" altLang="ko-Kore-KR"/>
                        <a:t>Chicken</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593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07017578"/>
                  </a:ext>
                </a:extLst>
              </a:tr>
              <a:tr h="345893">
                <a:tc vMerge="1">
                  <a:txBody>
                    <a:bodyPr/>
                    <a:lstStyle/>
                    <a:p>
                      <a:endParaRPr lang="ko-Kore-KR" altLang="en-US"/>
                    </a:p>
                  </a:txBody>
                  <a:tcPr/>
                </a:tc>
                <a:tc>
                  <a:txBody>
                    <a:bodyPr/>
                    <a:lstStyle/>
                    <a:p>
                      <a:pPr algn="ctr"/>
                      <a:r>
                        <a:rPr lang="en-US" altLang="ko-Kore-KR"/>
                        <a:t>Fox</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201</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617439670"/>
                  </a:ext>
                </a:extLst>
              </a:tr>
              <a:tr h="345893">
                <a:tc vMerge="1">
                  <a:txBody>
                    <a:bodyPr/>
                    <a:lstStyle/>
                    <a:p>
                      <a:endParaRPr lang="ko-Kore-KR" altLang="en-US"/>
                    </a:p>
                  </a:txBody>
                  <a:tcPr/>
                </a:tc>
                <a:tc>
                  <a:txBody>
                    <a:bodyPr/>
                    <a:lstStyle/>
                    <a:p>
                      <a:pPr algn="ctr"/>
                      <a:r>
                        <a:rPr lang="en-US" altLang="ko-Kore-KR"/>
                        <a:t>Bird</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R">
                          <a:latin typeface="Franklin Gothic Demi Cond"/>
                          <a:ea typeface="돋움"/>
                        </a:rPr>
                        <a:t>597</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5972314"/>
                  </a:ext>
                </a:extLst>
              </a:tr>
              <a:tr h="345893">
                <a:tc gridSpan="2">
                  <a:txBody>
                    <a:bodyPr/>
                    <a:lstStyle/>
                    <a:p>
                      <a:pPr algn="ctr"/>
                      <a:r>
                        <a:rPr lang="en-US" altLang="ko-Kore-KR" b="1"/>
                        <a:t>Total</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CE3D5"/>
                    </a:solidFill>
                  </a:tcPr>
                </a:tc>
                <a:tc hMerge="1">
                  <a:txBody>
                    <a:bodyPr/>
                    <a:lstStyle/>
                    <a:p>
                      <a:pPr algn="ctr"/>
                      <a:endParaRPr lang="ko-Kore-KR" altLang="en-US"/>
                    </a:p>
                  </a:txBody>
                  <a:tcPr>
                    <a:lnR w="28575"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3E2ED"/>
                    </a:solidFill>
                  </a:tcPr>
                </a:tc>
                <a:tc>
                  <a:txBody>
                    <a:bodyPr/>
                    <a:lstStyle/>
                    <a:p>
                      <a:pPr algn="ctr"/>
                      <a:r>
                        <a:rPr kumimoji="0" lang="en-US" altLang="ko-Kore-KR" sz="1800" b="0" i="0" u="none" strike="noStrike" kern="1200" cap="none" spc="0" normalizeH="0" baseline="0" noProof="0">
                          <a:ln>
                            <a:noFill/>
                          </a:ln>
                          <a:solidFill>
                            <a:srgbClr val="000000"/>
                          </a:solidFill>
                          <a:effectLst/>
                          <a:uLnTx/>
                          <a:uFillTx/>
                          <a:latin typeface="Franklin Gothic Demi Cond"/>
                          <a:ea typeface="돋움"/>
                          <a:cs typeface="+mn-cs"/>
                        </a:rPr>
                        <a:t>3,829</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73545"/>
                  </a:ext>
                </a:extLst>
              </a:tr>
            </a:tbl>
          </a:graphicData>
        </a:graphic>
      </p:graphicFrame>
      <p:graphicFrame>
        <p:nvGraphicFramePr>
          <p:cNvPr id="23" name="표 16">
            <a:extLst>
              <a:ext uri="{FF2B5EF4-FFF2-40B4-BE49-F238E27FC236}">
                <a16:creationId xmlns:a16="http://schemas.microsoft.com/office/drawing/2014/main" id="{13C61EF8-FCE8-D578-C28E-55F3EE34FAD0}"/>
              </a:ext>
            </a:extLst>
          </p:cNvPr>
          <p:cNvGraphicFramePr>
            <a:graphicFrameLocks noGrp="1"/>
          </p:cNvGraphicFramePr>
          <p:nvPr/>
        </p:nvGraphicFramePr>
        <p:xfrm>
          <a:off x="2255993" y="4852186"/>
          <a:ext cx="4761816" cy="883920"/>
        </p:xfrm>
        <a:graphic>
          <a:graphicData uri="http://schemas.openxmlformats.org/drawingml/2006/table">
            <a:tbl>
              <a:tblPr firstRow="1" bandRow="1">
                <a:solidFill>
                  <a:srgbClr val="C6E3FF">
                    <a:alpha val="67843"/>
                  </a:srgbClr>
                </a:solidFill>
                <a:tableStyleId>{21E4AEA4-8DFA-4A89-87EB-49C32662AFE0}</a:tableStyleId>
              </a:tblPr>
              <a:tblGrid>
                <a:gridCol w="2795010">
                  <a:extLst>
                    <a:ext uri="{9D8B030D-6E8A-4147-A177-3AD203B41FA5}">
                      <a16:colId xmlns:a16="http://schemas.microsoft.com/office/drawing/2014/main" val="156563298"/>
                    </a:ext>
                  </a:extLst>
                </a:gridCol>
                <a:gridCol w="1070487">
                  <a:extLst>
                    <a:ext uri="{9D8B030D-6E8A-4147-A177-3AD203B41FA5}">
                      <a16:colId xmlns:a16="http://schemas.microsoft.com/office/drawing/2014/main" val="2149864000"/>
                    </a:ext>
                  </a:extLst>
                </a:gridCol>
                <a:gridCol w="896319">
                  <a:extLst>
                    <a:ext uri="{9D8B030D-6E8A-4147-A177-3AD203B41FA5}">
                      <a16:colId xmlns:a16="http://schemas.microsoft.com/office/drawing/2014/main" val="398230799"/>
                    </a:ext>
                  </a:extLst>
                </a:gridCol>
              </a:tblGrid>
              <a:tr h="444802">
                <a:tc>
                  <a:txBody>
                    <a:bodyPr/>
                    <a:lstStyle/>
                    <a:p>
                      <a:pPr algn="ctr"/>
                      <a:r>
                        <a:rPr lang="en-US" sz="1400"/>
                        <a:t>Train data (60%)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Validation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extLst>
                  <a:ext uri="{0D108BD9-81ED-4DB2-BD59-A6C34878D82A}">
                    <a16:rowId xmlns:a16="http://schemas.microsoft.com/office/drawing/2014/main" val="2754763822"/>
                  </a:ext>
                </a:extLst>
              </a:tr>
              <a:tr h="344948">
                <a:tc>
                  <a:txBody>
                    <a:bodyPr/>
                    <a:lstStyle/>
                    <a:p>
                      <a:pPr algn="ctr"/>
                      <a:r>
                        <a:rPr kumimoji="0" lang="en-US" sz="1800" b="0" i="0" u="none" strike="noStrike" kern="1200" cap="none" spc="0" normalizeH="0" baseline="0" noProof="0">
                          <a:ln>
                            <a:noFill/>
                          </a:ln>
                          <a:solidFill>
                            <a:srgbClr val="000000"/>
                          </a:solidFill>
                          <a:effectLst/>
                          <a:uLnTx/>
                          <a:uFillTx/>
                          <a:latin typeface="Franklin Gothic Demi Cond"/>
                          <a:ea typeface="돋움"/>
                          <a:cs typeface="+mn-cs"/>
                        </a:rPr>
                        <a:t>2,297</a:t>
                      </a:r>
                      <a:endParaRPr lang="ko-Kore-K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723032255"/>
                  </a:ext>
                </a:extLst>
              </a:tr>
            </a:tbl>
          </a:graphicData>
        </a:graphic>
      </p:graphicFrame>
      <p:sp>
        <p:nvSpPr>
          <p:cNvPr id="27" name="TextBox 26">
            <a:extLst>
              <a:ext uri="{FF2B5EF4-FFF2-40B4-BE49-F238E27FC236}">
                <a16:creationId xmlns:a16="http://schemas.microsoft.com/office/drawing/2014/main" id="{FB6A2FD3-7605-B215-917C-24EC61A9940C}"/>
              </a:ext>
            </a:extLst>
          </p:cNvPr>
          <p:cNvSpPr txBox="1"/>
          <p:nvPr/>
        </p:nvSpPr>
        <p:spPr>
          <a:xfrm>
            <a:off x="2540815" y="1717254"/>
            <a:ext cx="4192173"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Franklin Gothic Book" panose="020B0503020102020204"/>
              </a:rPr>
              <a:t>[</a:t>
            </a:r>
            <a:r>
              <a:rPr kumimoji="0" lang="en-US"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TOTAL </a:t>
            </a:r>
            <a:r>
              <a:rPr lang="en-US" b="1">
                <a:solidFill>
                  <a:srgbClr val="000000"/>
                </a:solidFill>
                <a:latin typeface="Franklin Gothic Book" panose="020B0503020102020204"/>
              </a:rPr>
              <a:t>DATA]</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31" name="TextBox 30">
            <a:extLst>
              <a:ext uri="{FF2B5EF4-FFF2-40B4-BE49-F238E27FC236}">
                <a16:creationId xmlns:a16="http://schemas.microsoft.com/office/drawing/2014/main" id="{B1ABBC86-FA1C-0B35-F3E9-9509C257DD44}"/>
              </a:ext>
            </a:extLst>
          </p:cNvPr>
          <p:cNvSpPr txBox="1"/>
          <p:nvPr/>
        </p:nvSpPr>
        <p:spPr>
          <a:xfrm>
            <a:off x="2977015" y="4482854"/>
            <a:ext cx="32105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ore-KR"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each task]</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4" name="직사각형 3">
            <a:extLst>
              <a:ext uri="{FF2B5EF4-FFF2-40B4-BE49-F238E27FC236}">
                <a16:creationId xmlns:a16="http://schemas.microsoft.com/office/drawing/2014/main" id="{6C2DA2E4-4CA7-119D-98CF-B50A214E8E41}"/>
              </a:ext>
            </a:extLst>
          </p:cNvPr>
          <p:cNvSpPr/>
          <p:nvPr/>
        </p:nvSpPr>
        <p:spPr>
          <a:xfrm>
            <a:off x="3967316" y="2469014"/>
            <a:ext cx="2314840" cy="14305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8" name="오른쪽 대괄호 7">
            <a:extLst>
              <a:ext uri="{FF2B5EF4-FFF2-40B4-BE49-F238E27FC236}">
                <a16:creationId xmlns:a16="http://schemas.microsoft.com/office/drawing/2014/main" id="{81E0B384-5201-7F1B-286B-8807ADF0BF59}"/>
              </a:ext>
            </a:extLst>
          </p:cNvPr>
          <p:cNvSpPr/>
          <p:nvPr/>
        </p:nvSpPr>
        <p:spPr>
          <a:xfrm>
            <a:off x="6395467" y="2530034"/>
            <a:ext cx="305752" cy="1329988"/>
          </a:xfrm>
          <a:prstGeom prst="rightBracket">
            <a:avLst>
              <a:gd name="adj" fmla="val 4533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D4344-D9C5-2E2D-B10B-886B1816BEE9}"/>
              </a:ext>
            </a:extLst>
          </p:cNvPr>
          <p:cNvSpPr txBox="1"/>
          <p:nvPr/>
        </p:nvSpPr>
        <p:spPr>
          <a:xfrm>
            <a:off x="6732988" y="2998272"/>
            <a:ext cx="719812" cy="369332"/>
          </a:xfrm>
          <a:prstGeom prst="rect">
            <a:avLst/>
          </a:prstGeom>
          <a:noFill/>
        </p:spPr>
        <p:txBody>
          <a:bodyPr wrap="none" rtlCol="0">
            <a:spAutoFit/>
          </a:bodyPr>
          <a:lstStyle/>
          <a:p>
            <a:r>
              <a:rPr lang="en-US" altLang="ko-KR" b="1">
                <a:latin typeface="Franklin Gothic Demi Cond" panose="020B0706030402020204" pitchFamily="34" charset="0"/>
              </a:rPr>
              <a:t>1,894</a:t>
            </a:r>
            <a:endParaRPr lang="ko-KR" altLang="en-US" b="1">
              <a:latin typeface="Franklin Gothic Demi Cond" panose="020B0706030402020204" pitchFamily="34" charset="0"/>
            </a:endParaRPr>
          </a:p>
        </p:txBody>
      </p:sp>
    </p:spTree>
    <p:extLst>
      <p:ext uri="{BB962C8B-B14F-4D97-AF65-F5344CB8AC3E}">
        <p14:creationId xmlns:p14="http://schemas.microsoft.com/office/powerpoint/2010/main" val="24764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t>Experiment</a:t>
            </a:r>
            <a:r>
              <a:rPr lang="ko-KR" altLang="en-US"/>
              <a:t> </a:t>
            </a:r>
            <a:r>
              <a:rPr lang="en-US" altLang="ko-KR"/>
              <a:t>– Dataset</a:t>
            </a:r>
            <a:endParaRPr lang="ko-KR" altLang="en-US"/>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138730" y="1349043"/>
            <a:ext cx="2058673" cy="351692"/>
          </a:xfrm>
        </p:spPr>
        <p:txBody>
          <a:bodyPr/>
          <a:lstStyle/>
          <a:p>
            <a:r>
              <a:rPr lang="en-US" dirty="0">
                <a:latin typeface="Franklin Gothic Demi Cond"/>
              </a:rPr>
              <a:t>💡 </a:t>
            </a:r>
            <a:r>
              <a:rPr lang="en-US" altLang="ko-KR" dirty="0">
                <a:latin typeface="Franklin Gothic Demi Cond"/>
                <a:ea typeface="돋움"/>
              </a:rPr>
              <a:t>Dataset</a:t>
            </a:r>
            <a:r>
              <a:rPr lang="ko-KR" altLang="en-US" dirty="0">
                <a:latin typeface="Franklin Gothic Demi Cond"/>
                <a:ea typeface="돋움"/>
              </a:rPr>
              <a:t> </a:t>
            </a:r>
            <a:r>
              <a:rPr lang="en-US" altLang="ko-KR" dirty="0">
                <a:latin typeface="Franklin Gothic Demi Cond"/>
                <a:ea typeface="돋움"/>
              </a:rPr>
              <a:t>source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R] 24">
            <a:extLst>
              <a:ext uri="{FF2B5EF4-FFF2-40B4-BE49-F238E27FC236}">
                <a16:creationId xmlns:a16="http://schemas.microsoft.com/office/drawing/2014/main" id="{1B339DD5-AF27-44C2-BFA3-510E99BE894D}"/>
              </a:ext>
            </a:extLst>
          </p:cNvPr>
          <p:cNvCxnSpPr>
            <a:cxnSpLocks/>
          </p:cNvCxnSpPr>
          <p:nvPr/>
        </p:nvCxnSpPr>
        <p:spPr>
          <a:xfrm>
            <a:off x="6044143"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직선 연결선[R] 40">
            <a:extLst>
              <a:ext uri="{FF2B5EF4-FFF2-40B4-BE49-F238E27FC236}">
                <a16:creationId xmlns:a16="http://schemas.microsoft.com/office/drawing/2014/main" id="{0C724C45-0A62-48C7-0945-8C4CB2C814D8}"/>
              </a:ext>
            </a:extLst>
          </p:cNvPr>
          <p:cNvCxnSpPr>
            <a:cxnSpLocks/>
          </p:cNvCxnSpPr>
          <p:nvPr/>
        </p:nvCxnSpPr>
        <p:spPr>
          <a:xfrm>
            <a:off x="3094892"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그룹 15">
            <a:extLst>
              <a:ext uri="{FF2B5EF4-FFF2-40B4-BE49-F238E27FC236}">
                <a16:creationId xmlns:a16="http://schemas.microsoft.com/office/drawing/2014/main" id="{377A1647-C64D-CB71-901D-F1A7BD30015E}"/>
              </a:ext>
            </a:extLst>
          </p:cNvPr>
          <p:cNvGrpSpPr/>
          <p:nvPr/>
        </p:nvGrpSpPr>
        <p:grpSpPr>
          <a:xfrm>
            <a:off x="3351780" y="1908407"/>
            <a:ext cx="2440441" cy="3010050"/>
            <a:chOff x="3351780" y="1908407"/>
            <a:chExt cx="2440441" cy="3010050"/>
          </a:xfrm>
        </p:grpSpPr>
        <p:grpSp>
          <p:nvGrpSpPr>
            <p:cNvPr id="14" name="그룹 13">
              <a:extLst>
                <a:ext uri="{FF2B5EF4-FFF2-40B4-BE49-F238E27FC236}">
                  <a16:creationId xmlns:a16="http://schemas.microsoft.com/office/drawing/2014/main" id="{FE816BBE-9A5D-F4C6-C466-3741779564E3}"/>
                </a:ext>
              </a:extLst>
            </p:cNvPr>
            <p:cNvGrpSpPr/>
            <p:nvPr/>
          </p:nvGrpSpPr>
          <p:grpSpPr>
            <a:xfrm>
              <a:off x="3393314" y="2589809"/>
              <a:ext cx="2357372" cy="1311956"/>
              <a:chOff x="3200400" y="2571922"/>
              <a:chExt cx="2743200" cy="1446819"/>
            </a:xfrm>
          </p:grpSpPr>
          <p:pic>
            <p:nvPicPr>
              <p:cNvPr id="11" name="그림 10">
                <a:extLst>
                  <a:ext uri="{FF2B5EF4-FFF2-40B4-BE49-F238E27FC236}">
                    <a16:creationId xmlns:a16="http://schemas.microsoft.com/office/drawing/2014/main" id="{661F5DC4-1670-1942-6884-C5C2754A80D7}"/>
                  </a:ext>
                </a:extLst>
              </p:cNvPr>
              <p:cNvPicPr>
                <a:picLocks noChangeAspect="1"/>
              </p:cNvPicPr>
              <p:nvPr/>
            </p:nvPicPr>
            <p:blipFill>
              <a:blip r:embed="rId3"/>
              <a:stretch>
                <a:fillRect/>
              </a:stretch>
            </p:blipFill>
            <p:spPr>
              <a:xfrm>
                <a:off x="3559587" y="3539992"/>
                <a:ext cx="2040985" cy="478749"/>
              </a:xfrm>
              <a:prstGeom prst="rect">
                <a:avLst/>
              </a:prstGeom>
            </p:spPr>
          </p:pic>
          <p:pic>
            <p:nvPicPr>
              <p:cNvPr id="12" name="그림 12" descr="텍스트, 클립아트이(가) 표시된 사진&#10;&#10;자동 생성된 설명">
                <a:extLst>
                  <a:ext uri="{FF2B5EF4-FFF2-40B4-BE49-F238E27FC236}">
                    <a16:creationId xmlns:a16="http://schemas.microsoft.com/office/drawing/2014/main" id="{3DE0676C-D356-09F1-3417-E1C72C4BCB8F}"/>
                  </a:ext>
                </a:extLst>
              </p:cNvPr>
              <p:cNvPicPr>
                <a:picLocks noChangeAspect="1"/>
              </p:cNvPicPr>
              <p:nvPr/>
            </p:nvPicPr>
            <p:blipFill>
              <a:blip r:embed="rId4"/>
              <a:stretch>
                <a:fillRect/>
              </a:stretch>
            </p:blipFill>
            <p:spPr>
              <a:xfrm>
                <a:off x="3200400" y="2571922"/>
                <a:ext cx="2743200" cy="926757"/>
              </a:xfrm>
              <a:prstGeom prst="rect">
                <a:avLst/>
              </a:prstGeom>
            </p:spPr>
          </p:pic>
        </p:grpSp>
        <p:sp>
          <p:nvSpPr>
            <p:cNvPr id="18" name="직사각형 17">
              <a:extLst>
                <a:ext uri="{FF2B5EF4-FFF2-40B4-BE49-F238E27FC236}">
                  <a16:creationId xmlns:a16="http://schemas.microsoft.com/office/drawing/2014/main" id="{4CE9F07B-3212-E331-DC95-D8306C20ACCC}"/>
                </a:ext>
              </a:extLst>
            </p:cNvPr>
            <p:cNvSpPr/>
            <p:nvPr/>
          </p:nvSpPr>
          <p:spPr>
            <a:xfrm>
              <a:off x="3651195"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Dog / </a:t>
              </a:r>
              <a:r>
                <a:rPr lang="en" altLang="ko-Kore-KR" sz="2000">
                  <a:latin typeface="Arial" panose="020B0604020202020204" pitchFamily="34" charset="0"/>
                </a:rPr>
                <a:t>C</a:t>
              </a:r>
              <a:r>
                <a:rPr lang="en" altLang="ko-Kore-KR" sz="2000" b="0" i="0">
                  <a:effectLst/>
                  <a:latin typeface="Arial" panose="020B0604020202020204" pitchFamily="34" charset="0"/>
                </a:rPr>
                <a:t>hicken</a:t>
              </a:r>
              <a:endParaRPr kumimoji="1" lang="ko-Kore-KR" altLang="en-US" sz="2000" b="1">
                <a:ea typeface="돋움"/>
              </a:endParaRPr>
            </a:p>
          </p:txBody>
        </p:sp>
        <p:sp>
          <p:nvSpPr>
            <p:cNvPr id="43" name="직사각형 42">
              <a:extLst>
                <a:ext uri="{FF2B5EF4-FFF2-40B4-BE49-F238E27FC236}">
                  <a16:creationId xmlns:a16="http://schemas.microsoft.com/office/drawing/2014/main" id="{FC1B22F6-A5C0-A057-C956-0B214985ED79}"/>
                </a:ext>
              </a:extLst>
            </p:cNvPr>
            <p:cNvSpPr/>
            <p:nvPr/>
          </p:nvSpPr>
          <p:spPr>
            <a:xfrm>
              <a:off x="3351780"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b="0" i="0">
                  <a:effectLst/>
                  <a:latin typeface="Arial" panose="020B0604020202020204" pitchFamily="34" charset="0"/>
                </a:rPr>
                <a:t>Google research Audio dataset</a:t>
              </a:r>
            </a:p>
          </p:txBody>
        </p:sp>
      </p:grpSp>
      <p:grpSp>
        <p:nvGrpSpPr>
          <p:cNvPr id="10" name="그룹 9">
            <a:extLst>
              <a:ext uri="{FF2B5EF4-FFF2-40B4-BE49-F238E27FC236}">
                <a16:creationId xmlns:a16="http://schemas.microsoft.com/office/drawing/2014/main" id="{BBB8050B-5FBA-0A8D-AEFF-81BEFA233E91}"/>
              </a:ext>
            </a:extLst>
          </p:cNvPr>
          <p:cNvGrpSpPr/>
          <p:nvPr/>
        </p:nvGrpSpPr>
        <p:grpSpPr>
          <a:xfrm>
            <a:off x="6165396" y="1908407"/>
            <a:ext cx="2724150" cy="3010050"/>
            <a:chOff x="6115944" y="1908407"/>
            <a:chExt cx="2724150" cy="3010050"/>
          </a:xfrm>
        </p:grpSpPr>
        <p:pic>
          <p:nvPicPr>
            <p:cNvPr id="13" name="그림 13">
              <a:extLst>
                <a:ext uri="{FF2B5EF4-FFF2-40B4-BE49-F238E27FC236}">
                  <a16:creationId xmlns:a16="http://schemas.microsoft.com/office/drawing/2014/main" id="{192C0B1A-97FC-2114-67D6-464D961AEEA0}"/>
                </a:ext>
              </a:extLst>
            </p:cNvPr>
            <p:cNvPicPr>
              <a:picLocks noChangeAspect="1"/>
            </p:cNvPicPr>
            <p:nvPr/>
          </p:nvPicPr>
          <p:blipFill>
            <a:blip r:embed="rId5"/>
            <a:stretch>
              <a:fillRect/>
            </a:stretch>
          </p:blipFill>
          <p:spPr>
            <a:xfrm>
              <a:off x="6115944" y="2666849"/>
              <a:ext cx="2724150" cy="1276350"/>
            </a:xfrm>
            <a:prstGeom prst="rect">
              <a:avLst/>
            </a:prstGeom>
          </p:spPr>
        </p:pic>
        <p:sp>
          <p:nvSpPr>
            <p:cNvPr id="19" name="직사각형 18">
              <a:extLst>
                <a:ext uri="{FF2B5EF4-FFF2-40B4-BE49-F238E27FC236}">
                  <a16:creationId xmlns:a16="http://schemas.microsoft.com/office/drawing/2014/main" id="{F0F944D3-EE30-0DF3-89AF-A32C0B823BD8}"/>
                </a:ext>
              </a:extLst>
            </p:cNvPr>
            <p:cNvSpPr/>
            <p:nvPr/>
          </p:nvSpPr>
          <p:spPr>
            <a:xfrm>
              <a:off x="6557214"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a:latin typeface="Arial" panose="020B0604020202020204" pitchFamily="34" charset="0"/>
                  <a:ea typeface="돋움"/>
                </a:rPr>
                <a:t>Bird</a:t>
              </a:r>
              <a:endParaRPr kumimoji="1" lang="ko-Kore-KR" altLang="en-US" sz="2000" b="1">
                <a:ea typeface="돋움"/>
              </a:endParaRPr>
            </a:p>
          </p:txBody>
        </p:sp>
        <p:sp>
          <p:nvSpPr>
            <p:cNvPr id="44" name="직사각형 43">
              <a:extLst>
                <a:ext uri="{FF2B5EF4-FFF2-40B4-BE49-F238E27FC236}">
                  <a16:creationId xmlns:a16="http://schemas.microsoft.com/office/drawing/2014/main" id="{B94F42BA-697B-F289-93C2-D13C44D82426}"/>
                </a:ext>
              </a:extLst>
            </p:cNvPr>
            <p:cNvSpPr/>
            <p:nvPr/>
          </p:nvSpPr>
          <p:spPr>
            <a:xfrm>
              <a:off x="6257799"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b="0" i="0">
                  <a:effectLst/>
                  <a:latin typeface="Arial" panose="020B0604020202020204" pitchFamily="34" charset="0"/>
                </a:rPr>
                <a:t>birdCLEF 2021 </a:t>
              </a:r>
              <a:endParaRPr lang="ko-Kore-KR" altLang="en-US"/>
            </a:p>
          </p:txBody>
        </p:sp>
      </p:grpSp>
      <p:grpSp>
        <p:nvGrpSpPr>
          <p:cNvPr id="20" name="그룹 19">
            <a:extLst>
              <a:ext uri="{FF2B5EF4-FFF2-40B4-BE49-F238E27FC236}">
                <a16:creationId xmlns:a16="http://schemas.microsoft.com/office/drawing/2014/main" id="{B23B94A8-C950-272D-CE17-2EF809A2D1E6}"/>
              </a:ext>
            </a:extLst>
          </p:cNvPr>
          <p:cNvGrpSpPr/>
          <p:nvPr/>
        </p:nvGrpSpPr>
        <p:grpSpPr>
          <a:xfrm>
            <a:off x="396308" y="1908407"/>
            <a:ext cx="2440441" cy="3010050"/>
            <a:chOff x="205003" y="1908407"/>
            <a:chExt cx="2440441" cy="3010050"/>
          </a:xfrm>
        </p:grpSpPr>
        <p:pic>
          <p:nvPicPr>
            <p:cNvPr id="9" name="그림 11" descr="텍스트이(가) 표시된 사진&#10;&#10;자동 생성된 설명">
              <a:extLst>
                <a:ext uri="{FF2B5EF4-FFF2-40B4-BE49-F238E27FC236}">
                  <a16:creationId xmlns:a16="http://schemas.microsoft.com/office/drawing/2014/main" id="{392D1E4F-E2AD-64B8-BEF4-3ED3450E0121}"/>
                </a:ext>
              </a:extLst>
            </p:cNvPr>
            <p:cNvPicPr>
              <a:picLocks noChangeAspect="1"/>
            </p:cNvPicPr>
            <p:nvPr/>
          </p:nvPicPr>
          <p:blipFill>
            <a:blip r:embed="rId6"/>
            <a:stretch>
              <a:fillRect/>
            </a:stretch>
          </p:blipFill>
          <p:spPr>
            <a:xfrm>
              <a:off x="1056117" y="2462430"/>
              <a:ext cx="738213" cy="976149"/>
            </a:xfrm>
            <a:prstGeom prst="rect">
              <a:avLst/>
            </a:prstGeom>
          </p:spPr>
        </p:pic>
        <p:sp>
          <p:nvSpPr>
            <p:cNvPr id="17" name="직사각형 16">
              <a:extLst>
                <a:ext uri="{FF2B5EF4-FFF2-40B4-BE49-F238E27FC236}">
                  <a16:creationId xmlns:a16="http://schemas.microsoft.com/office/drawing/2014/main" id="{C8D630ED-09EF-3E8E-9AEA-7669778CA397}"/>
                </a:ext>
              </a:extLst>
            </p:cNvPr>
            <p:cNvSpPr/>
            <p:nvPr/>
          </p:nvSpPr>
          <p:spPr>
            <a:xfrm>
              <a:off x="504418"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Coyote </a:t>
              </a:r>
              <a:r>
                <a:rPr lang="en-US" altLang="ko-KR" sz="2000">
                  <a:latin typeface="Arial" panose="020B0604020202020204" pitchFamily="34" charset="0"/>
                </a:rPr>
                <a:t>/</a:t>
              </a:r>
              <a:r>
                <a:rPr lang="en" altLang="ko-Kore-KR" sz="2000" b="0" i="0">
                  <a:effectLst/>
                  <a:latin typeface="Arial" panose="020B0604020202020204" pitchFamily="34" charset="0"/>
                </a:rPr>
                <a:t> Fox</a:t>
              </a:r>
              <a:endParaRPr kumimoji="1" lang="ko-Kore-KR" altLang="en-US" sz="2000" b="1">
                <a:ea typeface="돋움"/>
              </a:endParaRPr>
            </a:p>
          </p:txBody>
        </p:sp>
        <p:sp>
          <p:nvSpPr>
            <p:cNvPr id="42" name="직사각형 41">
              <a:extLst>
                <a:ext uri="{FF2B5EF4-FFF2-40B4-BE49-F238E27FC236}">
                  <a16:creationId xmlns:a16="http://schemas.microsoft.com/office/drawing/2014/main" id="{A2E68841-D0DA-2755-8A69-03018EC23B3A}"/>
                </a:ext>
              </a:extLst>
            </p:cNvPr>
            <p:cNvSpPr/>
            <p:nvPr/>
          </p:nvSpPr>
          <p:spPr>
            <a:xfrm>
              <a:off x="205003"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sz="1600" b="0" i="0">
                  <a:effectLst/>
                  <a:latin typeface="Arial" panose="020B0604020202020204" pitchFamily="34" charset="0"/>
                </a:rPr>
                <a:t>National Park Service </a:t>
              </a:r>
            </a:p>
            <a:p>
              <a:pPr marL="0" indent="0" algn="ctr">
                <a:buNone/>
              </a:pPr>
              <a:r>
                <a:rPr lang="en" altLang="ko-Kore-KR" sz="1600">
                  <a:latin typeface="Arial" panose="020B0604020202020204" pitchFamily="34" charset="0"/>
                </a:rPr>
                <a:t>/ Macaulay Library</a:t>
              </a:r>
              <a:endParaRPr lang="en" altLang="ko-Kore-KR" sz="1600" b="0" i="0">
                <a:effectLst/>
                <a:latin typeface="Arial" panose="020B0604020202020204" pitchFamily="34" charset="0"/>
              </a:endParaRPr>
            </a:p>
          </p:txBody>
        </p:sp>
        <p:pic>
          <p:nvPicPr>
            <p:cNvPr id="45" name="그림 44">
              <a:extLst>
                <a:ext uri="{FF2B5EF4-FFF2-40B4-BE49-F238E27FC236}">
                  <a16:creationId xmlns:a16="http://schemas.microsoft.com/office/drawing/2014/main" id="{AD491585-D8BC-FC6F-903F-B205C5E46751}"/>
                </a:ext>
              </a:extLst>
            </p:cNvPr>
            <p:cNvPicPr>
              <a:picLocks noChangeAspect="1"/>
            </p:cNvPicPr>
            <p:nvPr/>
          </p:nvPicPr>
          <p:blipFill>
            <a:blip r:embed="rId7"/>
            <a:stretch>
              <a:fillRect/>
            </a:stretch>
          </p:blipFill>
          <p:spPr>
            <a:xfrm>
              <a:off x="395887" y="3510503"/>
              <a:ext cx="2058672" cy="580870"/>
            </a:xfrm>
            <a:prstGeom prst="rect">
              <a:avLst/>
            </a:prstGeom>
          </p:spPr>
        </p:pic>
      </p:grpSp>
      <p:sp>
        <p:nvSpPr>
          <p:cNvPr id="7" name="직사각형 6">
            <a:extLst>
              <a:ext uri="{FF2B5EF4-FFF2-40B4-BE49-F238E27FC236}">
                <a16:creationId xmlns:a16="http://schemas.microsoft.com/office/drawing/2014/main" id="{D3FAB255-1828-7782-3806-19764C132CC9}"/>
              </a:ext>
            </a:extLst>
          </p:cNvPr>
          <p:cNvSpPr/>
          <p:nvPr/>
        </p:nvSpPr>
        <p:spPr>
          <a:xfrm>
            <a:off x="1083662" y="5267659"/>
            <a:ext cx="2655698"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For model training, the dataset should be clear.</a:t>
            </a:r>
            <a:endParaRPr lang="en" altLang="ko-Kore-KR" b="0" i="0">
              <a:effectLst/>
              <a:latin typeface="Arial" panose="020B0604020202020204" pitchFamily="34" charset="0"/>
            </a:endParaRPr>
          </a:p>
        </p:txBody>
      </p:sp>
      <p:sp>
        <p:nvSpPr>
          <p:cNvPr id="8" name="화살표: 오른쪽 12">
            <a:extLst>
              <a:ext uri="{FF2B5EF4-FFF2-40B4-BE49-F238E27FC236}">
                <a16:creationId xmlns:a16="http://schemas.microsoft.com/office/drawing/2014/main" id="{53BE90BD-A829-EADC-FEC1-D0C4A17A55F3}"/>
              </a:ext>
            </a:extLst>
          </p:cNvPr>
          <p:cNvSpPr/>
          <p:nvPr/>
        </p:nvSpPr>
        <p:spPr>
          <a:xfrm>
            <a:off x="4010891" y="5362126"/>
            <a:ext cx="914021"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3AA6B94-11F6-7C3D-8EE1-5BAD0C0CE34B}"/>
              </a:ext>
            </a:extLst>
          </p:cNvPr>
          <p:cNvSpPr/>
          <p:nvPr/>
        </p:nvSpPr>
        <p:spPr>
          <a:xfrm>
            <a:off x="5106163" y="5267658"/>
            <a:ext cx="3184142"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Manually preprocessed and split each file for 3 seconds. </a:t>
            </a:r>
            <a:endParaRPr lang="en" altLang="ko-Kore-KR" b="0" i="0">
              <a:effectLst/>
              <a:latin typeface="Arial" panose="020B0604020202020204" pitchFamily="34" charset="0"/>
            </a:endParaRPr>
          </a:p>
        </p:txBody>
      </p:sp>
    </p:spTree>
    <p:extLst>
      <p:ext uri="{BB962C8B-B14F-4D97-AF65-F5344CB8AC3E}">
        <p14:creationId xmlns:p14="http://schemas.microsoft.com/office/powerpoint/2010/main" val="56708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AEF91501-6C60-B33C-FE4F-1FC76F8B8D85}"/>
              </a:ext>
            </a:extLst>
          </p:cNvPr>
          <p:cNvSpPr/>
          <p:nvPr/>
        </p:nvSpPr>
        <p:spPr>
          <a:xfrm>
            <a:off x="108022" y="5901311"/>
            <a:ext cx="3195021" cy="6935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돋움"/>
            </a:endParaRPr>
          </a:p>
        </p:txBody>
      </p:sp>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tLang="ko-KR">
                <a:latin typeface="Franklin Gothic Medium"/>
                <a:ea typeface="돋움"/>
              </a:rPr>
              <a:t> </a:t>
            </a:r>
            <a:r>
              <a:rPr lang="en-US">
                <a:latin typeface="Franklin Gothic Medium"/>
                <a:ea typeface="돋움"/>
              </a:rPr>
              <a:t>– </a:t>
            </a:r>
            <a:r>
              <a:rPr lang="en-US" altLang="ko-KR">
                <a:latin typeface="Franklin Gothic Medium"/>
                <a:ea typeface="돋움"/>
              </a:rPr>
              <a:t>Experimental Setup</a:t>
            </a:r>
            <a:r>
              <a:rPr lang="ko-KR" altLang="en-US">
                <a:latin typeface="Franklin Gothic Medium"/>
                <a:ea typeface="돋움"/>
              </a:rPr>
              <a:t> </a:t>
            </a:r>
            <a:endParaRPr lang="ko-KR" altLang="en-US">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a:extLst>
              <a:ext uri="{FF2B5EF4-FFF2-40B4-BE49-F238E27FC236}">
                <a16:creationId xmlns:a16="http://schemas.microsoft.com/office/drawing/2014/main" id="{42CE4EC1-B4E7-5374-7345-DD30EF9051FC}"/>
              </a:ext>
            </a:extLst>
          </p:cNvPr>
          <p:cNvGrpSpPr/>
          <p:nvPr/>
        </p:nvGrpSpPr>
        <p:grpSpPr>
          <a:xfrm>
            <a:off x="893991" y="1821382"/>
            <a:ext cx="2721414" cy="973582"/>
            <a:chOff x="893991" y="1821382"/>
            <a:chExt cx="2721414" cy="973582"/>
          </a:xfrm>
        </p:grpSpPr>
        <p:sp>
          <p:nvSpPr>
            <p:cNvPr id="4" name="사각형: 둥근 모서리 3">
              <a:extLst>
                <a:ext uri="{FF2B5EF4-FFF2-40B4-BE49-F238E27FC236}">
                  <a16:creationId xmlns:a16="http://schemas.microsoft.com/office/drawing/2014/main" id="{F5E8897E-3D6D-5406-FC75-FE87C49E6A37}"/>
                </a:ext>
              </a:extLst>
            </p:cNvPr>
            <p:cNvSpPr/>
            <p:nvPr/>
          </p:nvSpPr>
          <p:spPr>
            <a:xfrm>
              <a:off x="893991"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MLP</a:t>
              </a:r>
              <a:endParaRPr kumimoji="1" lang="ko-KR" altLang="en-US" sz="2000" b="1">
                <a:ea typeface="돋움"/>
              </a:endParaRPr>
            </a:p>
          </p:txBody>
        </p:sp>
        <p:sp>
          <p:nvSpPr>
            <p:cNvPr id="7" name="사각형: 둥근 모서리 6">
              <a:extLst>
                <a:ext uri="{FF2B5EF4-FFF2-40B4-BE49-F238E27FC236}">
                  <a16:creationId xmlns:a16="http://schemas.microsoft.com/office/drawing/2014/main" id="{A68A5F27-3EF2-6674-2BFF-AFE08E871809}"/>
                </a:ext>
              </a:extLst>
            </p:cNvPr>
            <p:cNvSpPr/>
            <p:nvPr/>
          </p:nvSpPr>
          <p:spPr>
            <a:xfrm>
              <a:off x="2348059"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KNN</a:t>
              </a:r>
              <a:endParaRPr kumimoji="1" lang="ko-KR" altLang="en-US" sz="2000" b="1">
                <a:ea typeface="돋움"/>
              </a:endParaRPr>
            </a:p>
          </p:txBody>
        </p:sp>
      </p:grpSp>
      <p:grpSp>
        <p:nvGrpSpPr>
          <p:cNvPr id="47" name="그룹 46">
            <a:extLst>
              <a:ext uri="{FF2B5EF4-FFF2-40B4-BE49-F238E27FC236}">
                <a16:creationId xmlns:a16="http://schemas.microsoft.com/office/drawing/2014/main" id="{C270B6D8-B972-F711-F38F-5159DE61548E}"/>
              </a:ext>
            </a:extLst>
          </p:cNvPr>
          <p:cNvGrpSpPr/>
          <p:nvPr/>
        </p:nvGrpSpPr>
        <p:grpSpPr>
          <a:xfrm>
            <a:off x="890927" y="2985765"/>
            <a:ext cx="2724478" cy="973582"/>
            <a:chOff x="890927" y="2995215"/>
            <a:chExt cx="2724478" cy="973582"/>
          </a:xfrm>
        </p:grpSpPr>
        <p:sp>
          <p:nvSpPr>
            <p:cNvPr id="8" name="사각형: 둥근 모서리 7">
              <a:extLst>
                <a:ext uri="{FF2B5EF4-FFF2-40B4-BE49-F238E27FC236}">
                  <a16:creationId xmlns:a16="http://schemas.microsoft.com/office/drawing/2014/main" id="{8F4D7170-E888-98A9-D9DF-44C1FEB97D78}"/>
                </a:ext>
              </a:extLst>
            </p:cNvPr>
            <p:cNvSpPr/>
            <p:nvPr/>
          </p:nvSpPr>
          <p:spPr>
            <a:xfrm>
              <a:off x="890927"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GNB</a:t>
              </a:r>
              <a:endParaRPr kumimoji="1" lang="ko-KR" altLang="en-US" sz="2000" b="1">
                <a:ea typeface="돋움"/>
              </a:endParaRPr>
            </a:p>
          </p:txBody>
        </p:sp>
        <p:sp>
          <p:nvSpPr>
            <p:cNvPr id="9" name="사각형: 둥근 모서리 8">
              <a:extLst>
                <a:ext uri="{FF2B5EF4-FFF2-40B4-BE49-F238E27FC236}">
                  <a16:creationId xmlns:a16="http://schemas.microsoft.com/office/drawing/2014/main" id="{4C4DDB4C-E520-79CA-70D9-7FD8E6A335EF}"/>
                </a:ext>
              </a:extLst>
            </p:cNvPr>
            <p:cNvSpPr/>
            <p:nvPr/>
          </p:nvSpPr>
          <p:spPr>
            <a:xfrm>
              <a:off x="2348059"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SVM</a:t>
              </a:r>
              <a:endParaRPr kumimoji="1" lang="ko-KR" altLang="en-US" sz="2000" b="1">
                <a:ea typeface="돋움"/>
              </a:endParaRPr>
            </a:p>
          </p:txBody>
        </p:sp>
      </p:grpSp>
      <p:grpSp>
        <p:nvGrpSpPr>
          <p:cNvPr id="48" name="그룹 47">
            <a:extLst>
              <a:ext uri="{FF2B5EF4-FFF2-40B4-BE49-F238E27FC236}">
                <a16:creationId xmlns:a16="http://schemas.microsoft.com/office/drawing/2014/main" id="{EAA6ED4A-7A2B-5E10-005E-47524A0C943A}"/>
              </a:ext>
            </a:extLst>
          </p:cNvPr>
          <p:cNvGrpSpPr/>
          <p:nvPr/>
        </p:nvGrpSpPr>
        <p:grpSpPr>
          <a:xfrm>
            <a:off x="157902" y="4150148"/>
            <a:ext cx="4188947" cy="974256"/>
            <a:chOff x="157902" y="4150148"/>
            <a:chExt cx="4188947" cy="974256"/>
          </a:xfrm>
        </p:grpSpPr>
        <p:sp>
          <p:nvSpPr>
            <p:cNvPr id="10" name="사각형: 둥근 모서리 9">
              <a:extLst>
                <a:ext uri="{FF2B5EF4-FFF2-40B4-BE49-F238E27FC236}">
                  <a16:creationId xmlns:a16="http://schemas.microsoft.com/office/drawing/2014/main" id="{D645E31A-ADE5-92AF-9020-E0C9274B814B}"/>
                </a:ext>
              </a:extLst>
            </p:cNvPr>
            <p:cNvSpPr/>
            <p:nvPr/>
          </p:nvSpPr>
          <p:spPr>
            <a:xfrm>
              <a:off x="157902"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4-layer</a:t>
              </a:r>
              <a:endParaRPr kumimoji="1" lang="ko-KR" altLang="en-US" sz="2000" b="1">
                <a:ea typeface="돋움"/>
              </a:endParaRPr>
            </a:p>
          </p:txBody>
        </p:sp>
        <p:sp>
          <p:nvSpPr>
            <p:cNvPr id="11" name="사각형: 둥근 모서리 10">
              <a:extLst>
                <a:ext uri="{FF2B5EF4-FFF2-40B4-BE49-F238E27FC236}">
                  <a16:creationId xmlns:a16="http://schemas.microsoft.com/office/drawing/2014/main" id="{9FD532C2-8BF5-CFE7-476A-563150A652BB}"/>
                </a:ext>
              </a:extLst>
            </p:cNvPr>
            <p:cNvSpPr/>
            <p:nvPr/>
          </p:nvSpPr>
          <p:spPr>
            <a:xfrm>
              <a:off x="1619493" y="4150822"/>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3-layer</a:t>
              </a:r>
              <a:endParaRPr kumimoji="1" lang="ko-KR" altLang="en-US" sz="2000" b="1">
                <a:ea typeface="돋움"/>
              </a:endParaRPr>
            </a:p>
          </p:txBody>
        </p:sp>
        <p:sp>
          <p:nvSpPr>
            <p:cNvPr id="12" name="사각형: 둥근 모서리 11">
              <a:extLst>
                <a:ext uri="{FF2B5EF4-FFF2-40B4-BE49-F238E27FC236}">
                  <a16:creationId xmlns:a16="http://schemas.microsoft.com/office/drawing/2014/main" id="{5C370B05-981F-C769-E248-C1FB31FB97B7}"/>
                </a:ext>
              </a:extLst>
            </p:cNvPr>
            <p:cNvSpPr/>
            <p:nvPr/>
          </p:nvSpPr>
          <p:spPr>
            <a:xfrm>
              <a:off x="3079503"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2-layer</a:t>
              </a:r>
              <a:endParaRPr kumimoji="1" lang="ko-KR" altLang="en-US" sz="2000" b="1">
                <a:ea typeface="돋움"/>
              </a:endParaRPr>
            </a:p>
          </p:txBody>
        </p:sp>
      </p:grpSp>
      <p:sp>
        <p:nvSpPr>
          <p:cNvPr id="13" name="사각형: 둥근 모서리 12">
            <a:extLst>
              <a:ext uri="{FF2B5EF4-FFF2-40B4-BE49-F238E27FC236}">
                <a16:creationId xmlns:a16="http://schemas.microsoft.com/office/drawing/2014/main" id="{7CD93D74-4DAE-800D-03CA-287EE8C15D89}"/>
              </a:ext>
            </a:extLst>
          </p:cNvPr>
          <p:cNvSpPr/>
          <p:nvPr/>
        </p:nvSpPr>
        <p:spPr>
          <a:xfrm>
            <a:off x="4936912" y="1626210"/>
            <a:ext cx="1699709" cy="437227"/>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MFCC</a:t>
            </a:r>
            <a:endParaRPr kumimoji="1" lang="ko-KR" altLang="en-US" sz="1600" b="1">
              <a:ea typeface="돋움"/>
            </a:endParaRPr>
          </a:p>
        </p:txBody>
      </p:sp>
      <p:sp>
        <p:nvSpPr>
          <p:cNvPr id="14" name="사각형: 둥근 모서리 13">
            <a:extLst>
              <a:ext uri="{FF2B5EF4-FFF2-40B4-BE49-F238E27FC236}">
                <a16:creationId xmlns:a16="http://schemas.microsoft.com/office/drawing/2014/main" id="{4260A093-491B-3E12-EAEA-C96907E8F807}"/>
              </a:ext>
            </a:extLst>
          </p:cNvPr>
          <p:cNvSpPr/>
          <p:nvPr/>
        </p:nvSpPr>
        <p:spPr>
          <a:xfrm>
            <a:off x="7146548" y="1626209"/>
            <a:ext cx="1699709" cy="437228"/>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Mel Spectrogram</a:t>
            </a:r>
            <a:endParaRPr kumimoji="1" lang="ko-KR" altLang="en-US" sz="1600" b="1">
              <a:ea typeface="돋움"/>
            </a:endParaRPr>
          </a:p>
        </p:txBody>
      </p:sp>
      <p:sp>
        <p:nvSpPr>
          <p:cNvPr id="15" name="사각형: 둥근 모서리 14">
            <a:extLst>
              <a:ext uri="{FF2B5EF4-FFF2-40B4-BE49-F238E27FC236}">
                <a16:creationId xmlns:a16="http://schemas.microsoft.com/office/drawing/2014/main" id="{BFB96AD9-3EC3-6C63-D176-2602E2E71E3B}"/>
              </a:ext>
            </a:extLst>
          </p:cNvPr>
          <p:cNvSpPr/>
          <p:nvPr/>
        </p:nvSpPr>
        <p:spPr>
          <a:xfrm>
            <a:off x="4936912"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500" b="1">
                <a:ea typeface="돋움"/>
              </a:rPr>
              <a:t>Log-Mel Spectrogram</a:t>
            </a:r>
            <a:endParaRPr kumimoji="1" lang="ko-KR" altLang="en-US" sz="1500" b="1">
              <a:ea typeface="돋움"/>
            </a:endParaRPr>
          </a:p>
        </p:txBody>
      </p:sp>
      <p:sp>
        <p:nvSpPr>
          <p:cNvPr id="16" name="사각형: 둥근 모서리 15">
            <a:extLst>
              <a:ext uri="{FF2B5EF4-FFF2-40B4-BE49-F238E27FC236}">
                <a16:creationId xmlns:a16="http://schemas.microsoft.com/office/drawing/2014/main" id="{7F34AF0F-B041-7E15-5F0D-BDAC277E5CE6}"/>
              </a:ext>
            </a:extLst>
          </p:cNvPr>
          <p:cNvSpPr/>
          <p:nvPr/>
        </p:nvSpPr>
        <p:spPr>
          <a:xfrm>
            <a:off x="7151521"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GTCC</a:t>
            </a:r>
            <a:endParaRPr kumimoji="1" lang="ko-KR" altLang="en-US" sz="1600" b="1">
              <a:ea typeface="돋움"/>
            </a:endParaRPr>
          </a:p>
        </p:txBody>
      </p:sp>
      <p:sp>
        <p:nvSpPr>
          <p:cNvPr id="20" name="TextBox 19">
            <a:extLst>
              <a:ext uri="{FF2B5EF4-FFF2-40B4-BE49-F238E27FC236}">
                <a16:creationId xmlns:a16="http://schemas.microsoft.com/office/drawing/2014/main" id="{5BAECD62-80B8-C2E4-4FF2-573C77AC5B3E}"/>
              </a:ext>
            </a:extLst>
          </p:cNvPr>
          <p:cNvSpPr txBox="1"/>
          <p:nvPr/>
        </p:nvSpPr>
        <p:spPr>
          <a:xfrm>
            <a:off x="5780152" y="5095676"/>
            <a:ext cx="2311690" cy="369332"/>
          </a:xfrm>
          <a:prstGeom prst="rect">
            <a:avLst/>
          </a:prstGeom>
          <a:noFill/>
        </p:spPr>
        <p:txBody>
          <a:bodyPr wrap="square" lIns="91440" tIns="45720" rIns="91440" bIns="45720" rtlCol="0" anchor="t">
            <a:spAutoFit/>
          </a:bodyPr>
          <a:lstStyle/>
          <a:p>
            <a:pPr algn="ctr"/>
            <a:r>
              <a:rPr lang="en-US" altLang="ko-KR">
                <a:ea typeface="돋움"/>
              </a:rPr>
              <a:t>8,000 Hz, 16,000 Hz</a:t>
            </a:r>
            <a:endParaRPr lang="ko-KR" altLang="en-US">
              <a:ea typeface="돋움"/>
            </a:endParaRPr>
          </a:p>
        </p:txBody>
      </p:sp>
      <p:sp>
        <p:nvSpPr>
          <p:cNvPr id="22" name="TextBox 21">
            <a:extLst>
              <a:ext uri="{FF2B5EF4-FFF2-40B4-BE49-F238E27FC236}">
                <a16:creationId xmlns:a16="http://schemas.microsoft.com/office/drawing/2014/main" id="{B0E68020-2C9F-2FF7-B1F1-E99B6F60BF03}"/>
              </a:ext>
            </a:extLst>
          </p:cNvPr>
          <p:cNvSpPr txBox="1"/>
          <p:nvPr/>
        </p:nvSpPr>
        <p:spPr>
          <a:xfrm>
            <a:off x="468617" y="1129361"/>
            <a:ext cx="3569098" cy="400110"/>
          </a:xfrm>
          <a:prstGeom prst="rect">
            <a:avLst/>
          </a:prstGeom>
          <a:noFill/>
        </p:spPr>
        <p:txBody>
          <a:bodyPr wrap="square" rtlCol="0">
            <a:spAutoFit/>
          </a:bodyPr>
          <a:lstStyle/>
          <a:p>
            <a:pPr algn="ctr"/>
            <a:r>
              <a:rPr lang="en-US" altLang="ko-KR" sz="2000" b="1"/>
              <a:t>[</a:t>
            </a:r>
            <a:r>
              <a:rPr lang="ko-KR" altLang="en-US" sz="2000" b="1"/>
              <a:t> </a:t>
            </a:r>
            <a:r>
              <a:rPr lang="en-US" altLang="ko-KR" sz="2000" b="1"/>
              <a:t>Machine Learning Model</a:t>
            </a:r>
            <a:r>
              <a:rPr lang="ko-KR" altLang="en-US" sz="2000" b="1"/>
              <a:t> </a:t>
            </a:r>
            <a:r>
              <a:rPr lang="en-US" altLang="ko-KR" sz="2000" b="1"/>
              <a:t>]</a:t>
            </a:r>
            <a:endParaRPr lang="ko-KR" altLang="en-US" sz="2000" b="1"/>
          </a:p>
        </p:txBody>
      </p:sp>
      <p:sp>
        <p:nvSpPr>
          <p:cNvPr id="23" name="TextBox 22">
            <a:extLst>
              <a:ext uri="{FF2B5EF4-FFF2-40B4-BE49-F238E27FC236}">
                <a16:creationId xmlns:a16="http://schemas.microsoft.com/office/drawing/2014/main" id="{0BE06AC0-06E5-E63C-A120-4D74DED3E9C9}"/>
              </a:ext>
            </a:extLst>
          </p:cNvPr>
          <p:cNvSpPr txBox="1"/>
          <p:nvPr/>
        </p:nvSpPr>
        <p:spPr>
          <a:xfrm>
            <a:off x="5076138" y="1129361"/>
            <a:ext cx="3569098"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Feature Extraction Methods</a:t>
            </a:r>
            <a:r>
              <a:rPr lang="ko-KR" altLang="en-US" sz="2000" b="1"/>
              <a:t> </a:t>
            </a:r>
            <a:r>
              <a:rPr lang="en-US" altLang="ko-KR" sz="2000" b="1"/>
              <a:t>]</a:t>
            </a:r>
            <a:endParaRPr lang="ko-KR" altLang="en-US" sz="2000" b="1"/>
          </a:p>
        </p:txBody>
      </p:sp>
      <p:pic>
        <p:nvPicPr>
          <p:cNvPr id="5" name="그림 4">
            <a:extLst>
              <a:ext uri="{FF2B5EF4-FFF2-40B4-BE49-F238E27FC236}">
                <a16:creationId xmlns:a16="http://schemas.microsoft.com/office/drawing/2014/main" id="{FA5C80AA-707D-36A2-8F7A-F141CBC28E46}"/>
              </a:ext>
            </a:extLst>
          </p:cNvPr>
          <p:cNvPicPr>
            <a:picLocks noChangeAspect="1"/>
          </p:cNvPicPr>
          <p:nvPr/>
        </p:nvPicPr>
        <p:blipFill>
          <a:blip r:embed="rId3"/>
          <a:stretch>
            <a:fillRect/>
          </a:stretch>
        </p:blipFill>
        <p:spPr>
          <a:xfrm>
            <a:off x="6961402" y="3764457"/>
            <a:ext cx="2070000" cy="808007"/>
          </a:xfrm>
          <a:prstGeom prst="rect">
            <a:avLst/>
          </a:prstGeom>
        </p:spPr>
      </p:pic>
      <p:pic>
        <p:nvPicPr>
          <p:cNvPr id="25" name="그림 25" descr="텍스트이(가) 표시된 사진&#10;&#10;자동 생성된 설명">
            <a:extLst>
              <a:ext uri="{FF2B5EF4-FFF2-40B4-BE49-F238E27FC236}">
                <a16:creationId xmlns:a16="http://schemas.microsoft.com/office/drawing/2014/main" id="{FA2207B1-740E-B7A5-8059-8C224A9E8DD9}"/>
              </a:ext>
            </a:extLst>
          </p:cNvPr>
          <p:cNvPicPr>
            <a:picLocks noChangeAspect="1"/>
          </p:cNvPicPr>
          <p:nvPr/>
        </p:nvPicPr>
        <p:blipFill>
          <a:blip r:embed="rId4"/>
          <a:stretch>
            <a:fillRect/>
          </a:stretch>
        </p:blipFill>
        <p:spPr>
          <a:xfrm>
            <a:off x="6961402" y="2173423"/>
            <a:ext cx="2070000" cy="806292"/>
          </a:xfrm>
          <a:prstGeom prst="rect">
            <a:avLst/>
          </a:prstGeom>
        </p:spPr>
      </p:pic>
      <p:pic>
        <p:nvPicPr>
          <p:cNvPr id="18" name="그림 20" descr="항공기이(가) 표시된 사진&#10;&#10;자동 생성된 설명">
            <a:extLst>
              <a:ext uri="{FF2B5EF4-FFF2-40B4-BE49-F238E27FC236}">
                <a16:creationId xmlns:a16="http://schemas.microsoft.com/office/drawing/2014/main" id="{843D85D7-8094-7A69-4ECA-56A9EA465849}"/>
              </a:ext>
            </a:extLst>
          </p:cNvPr>
          <p:cNvPicPr>
            <a:picLocks noChangeAspect="1"/>
          </p:cNvPicPr>
          <p:nvPr/>
        </p:nvPicPr>
        <p:blipFill>
          <a:blip r:embed="rId5"/>
          <a:stretch>
            <a:fillRect/>
          </a:stretch>
        </p:blipFill>
        <p:spPr>
          <a:xfrm>
            <a:off x="4754863" y="3764367"/>
            <a:ext cx="2070000" cy="822658"/>
          </a:xfrm>
          <a:prstGeom prst="rect">
            <a:avLst/>
          </a:prstGeom>
        </p:spPr>
      </p:pic>
      <p:cxnSp>
        <p:nvCxnSpPr>
          <p:cNvPr id="31" name="직선 연결선 30">
            <a:extLst>
              <a:ext uri="{FF2B5EF4-FFF2-40B4-BE49-F238E27FC236}">
                <a16:creationId xmlns:a16="http://schemas.microsoft.com/office/drawing/2014/main" id="{9983EB0F-218E-4A1B-815B-FED242A39C5D}"/>
              </a:ext>
            </a:extLst>
          </p:cNvPr>
          <p:cNvCxnSpPr>
            <a:cxnSpLocks/>
          </p:cNvCxnSpPr>
          <p:nvPr/>
        </p:nvCxnSpPr>
        <p:spPr>
          <a:xfrm>
            <a:off x="4572000" y="1162876"/>
            <a:ext cx="0" cy="4378614"/>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33582F4C-103C-4A40-B0B9-EDD2C17EE412}"/>
              </a:ext>
            </a:extLst>
          </p:cNvPr>
          <p:cNvCxnSpPr>
            <a:cxnSpLocks/>
          </p:cNvCxnSpPr>
          <p:nvPr/>
        </p:nvCxnSpPr>
        <p:spPr>
          <a:xfrm>
            <a:off x="228600" y="5551015"/>
            <a:ext cx="8802802"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5C730A9-D072-4235-8BC4-4D31AF3C98E9}"/>
              </a:ext>
            </a:extLst>
          </p:cNvPr>
          <p:cNvSpPr/>
          <p:nvPr/>
        </p:nvSpPr>
        <p:spPr>
          <a:xfrm>
            <a:off x="625061" y="6219368"/>
            <a:ext cx="1001034" cy="369332"/>
          </a:xfrm>
          <a:prstGeom prst="rect">
            <a:avLst/>
          </a:prstGeom>
        </p:spPr>
        <p:txBody>
          <a:bodyPr wrap="square">
            <a:spAutoFit/>
          </a:bodyPr>
          <a:lstStyle/>
          <a:p>
            <a:pPr algn="ctr"/>
            <a:r>
              <a:rPr kumimoji="1" lang="en-US" altLang="ko-KR" b="1">
                <a:solidFill>
                  <a:schemeClr val="accent2">
                    <a:lumMod val="50000"/>
                  </a:schemeClr>
                </a:solidFill>
                <a:ea typeface="돋움"/>
              </a:rPr>
              <a:t>Model</a:t>
            </a:r>
            <a:endParaRPr kumimoji="1" lang="ko-KR" altLang="en-US" b="1">
              <a:ea typeface="돋움"/>
            </a:endParaRPr>
          </a:p>
        </p:txBody>
      </p:sp>
      <p:pic>
        <p:nvPicPr>
          <p:cNvPr id="17" name="그림 16">
            <a:extLst>
              <a:ext uri="{FF2B5EF4-FFF2-40B4-BE49-F238E27FC236}">
                <a16:creationId xmlns:a16="http://schemas.microsoft.com/office/drawing/2014/main" id="{F508BBF6-12D7-2AD4-77CB-FD911D5DB97E}"/>
              </a:ext>
            </a:extLst>
          </p:cNvPr>
          <p:cNvPicPr>
            <a:picLocks noChangeAspect="1"/>
          </p:cNvPicPr>
          <p:nvPr/>
        </p:nvPicPr>
        <p:blipFill>
          <a:blip r:embed="rId6"/>
          <a:stretch>
            <a:fillRect/>
          </a:stretch>
        </p:blipFill>
        <p:spPr>
          <a:xfrm>
            <a:off x="4754863" y="2174715"/>
            <a:ext cx="2070000" cy="805000"/>
          </a:xfrm>
          <a:prstGeom prst="rect">
            <a:avLst/>
          </a:prstGeom>
        </p:spPr>
      </p:pic>
      <p:sp>
        <p:nvSpPr>
          <p:cNvPr id="27" name="TextBox 26">
            <a:extLst>
              <a:ext uri="{FF2B5EF4-FFF2-40B4-BE49-F238E27FC236}">
                <a16:creationId xmlns:a16="http://schemas.microsoft.com/office/drawing/2014/main" id="{9D990D41-F22B-31C7-1829-53F65DB65D81}"/>
              </a:ext>
            </a:extLst>
          </p:cNvPr>
          <p:cNvSpPr txBox="1"/>
          <p:nvPr/>
        </p:nvSpPr>
        <p:spPr>
          <a:xfrm>
            <a:off x="5875163" y="4702221"/>
            <a:ext cx="1971064"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Sampling Rate]</a:t>
            </a:r>
            <a:endParaRPr lang="ko-KR" altLang="en-US" sz="2000" b="1"/>
          </a:p>
        </p:txBody>
      </p:sp>
      <p:sp>
        <p:nvSpPr>
          <p:cNvPr id="30" name="직사각형 29">
            <a:extLst>
              <a:ext uri="{FF2B5EF4-FFF2-40B4-BE49-F238E27FC236}">
                <a16:creationId xmlns:a16="http://schemas.microsoft.com/office/drawing/2014/main" id="{14AD3269-36CB-21F4-1FFA-38D1740FC495}"/>
              </a:ext>
            </a:extLst>
          </p:cNvPr>
          <p:cNvSpPr/>
          <p:nvPr/>
        </p:nvSpPr>
        <p:spPr>
          <a:xfrm>
            <a:off x="2772407" y="5708695"/>
            <a:ext cx="530636" cy="646331"/>
          </a:xfrm>
          <a:prstGeom prst="rect">
            <a:avLst/>
          </a:prstGeom>
        </p:spPr>
        <p:txBody>
          <a:bodyPr wrap="square">
            <a:spAutoFit/>
          </a:bodyPr>
          <a:lstStyle/>
          <a:p>
            <a:pPr algn="ctr"/>
            <a:r>
              <a:rPr kumimoji="1" lang="en-US" altLang="ko-KR" sz="3600" b="1">
                <a:ea typeface="돋움"/>
              </a:rPr>
              <a:t>4</a:t>
            </a:r>
            <a:endParaRPr kumimoji="1" lang="ko-KR" altLang="en-US" sz="3600" b="1">
              <a:ea typeface="돋움"/>
            </a:endParaRPr>
          </a:p>
        </p:txBody>
      </p:sp>
      <p:sp>
        <p:nvSpPr>
          <p:cNvPr id="38" name="직사각형 37">
            <a:extLst>
              <a:ext uri="{FF2B5EF4-FFF2-40B4-BE49-F238E27FC236}">
                <a16:creationId xmlns:a16="http://schemas.microsoft.com/office/drawing/2014/main" id="{575E6DBF-5918-0C8D-2093-F80B7BF31CDD}"/>
              </a:ext>
            </a:extLst>
          </p:cNvPr>
          <p:cNvSpPr/>
          <p:nvPr/>
        </p:nvSpPr>
        <p:spPr>
          <a:xfrm>
            <a:off x="884819" y="5708695"/>
            <a:ext cx="481518" cy="646331"/>
          </a:xfrm>
          <a:prstGeom prst="rect">
            <a:avLst/>
          </a:prstGeom>
        </p:spPr>
        <p:txBody>
          <a:bodyPr wrap="square">
            <a:spAutoFit/>
          </a:bodyPr>
          <a:lstStyle/>
          <a:p>
            <a:pPr algn="ctr"/>
            <a:r>
              <a:rPr kumimoji="1" lang="en-US" altLang="ko-KR" sz="3600" b="1">
                <a:ea typeface="돋움"/>
              </a:rPr>
              <a:t>7</a:t>
            </a:r>
            <a:endParaRPr kumimoji="1" lang="ko-KR" altLang="en-US" sz="3600" b="1">
              <a:ea typeface="돋움"/>
            </a:endParaRPr>
          </a:p>
        </p:txBody>
      </p:sp>
      <p:sp>
        <p:nvSpPr>
          <p:cNvPr id="39" name="직사각형 38">
            <a:extLst>
              <a:ext uri="{FF2B5EF4-FFF2-40B4-BE49-F238E27FC236}">
                <a16:creationId xmlns:a16="http://schemas.microsoft.com/office/drawing/2014/main" id="{5B8A42FB-C1B6-7104-55C2-DA664CAF8CC9}"/>
              </a:ext>
            </a:extLst>
          </p:cNvPr>
          <p:cNvSpPr/>
          <p:nvPr/>
        </p:nvSpPr>
        <p:spPr>
          <a:xfrm>
            <a:off x="4677082" y="5708695"/>
            <a:ext cx="356817" cy="646331"/>
          </a:xfrm>
          <a:prstGeom prst="rect">
            <a:avLst/>
          </a:prstGeom>
        </p:spPr>
        <p:txBody>
          <a:bodyPr wrap="square">
            <a:spAutoFit/>
          </a:bodyPr>
          <a:lstStyle/>
          <a:p>
            <a:pPr algn="ctr"/>
            <a:r>
              <a:rPr kumimoji="1" lang="en-US" altLang="ko-KR" sz="3600" b="1">
                <a:ea typeface="돋움"/>
              </a:rPr>
              <a:t>2</a:t>
            </a:r>
            <a:endParaRPr kumimoji="1" lang="ko-KR" altLang="en-US" sz="3600" b="1">
              <a:ea typeface="돋움"/>
            </a:endParaRPr>
          </a:p>
        </p:txBody>
      </p:sp>
      <p:sp>
        <p:nvSpPr>
          <p:cNvPr id="40" name="직사각형 39">
            <a:extLst>
              <a:ext uri="{FF2B5EF4-FFF2-40B4-BE49-F238E27FC236}">
                <a16:creationId xmlns:a16="http://schemas.microsoft.com/office/drawing/2014/main" id="{11217CEF-34D1-9203-8952-775ED1DA3C56}"/>
              </a:ext>
            </a:extLst>
          </p:cNvPr>
          <p:cNvSpPr/>
          <p:nvPr/>
        </p:nvSpPr>
        <p:spPr>
          <a:xfrm>
            <a:off x="4089980" y="6219368"/>
            <a:ext cx="1690172" cy="369332"/>
          </a:xfrm>
          <a:prstGeom prst="rect">
            <a:avLst/>
          </a:prstGeom>
        </p:spPr>
        <p:txBody>
          <a:bodyPr wrap="square">
            <a:spAutoFit/>
          </a:bodyPr>
          <a:lstStyle/>
          <a:p>
            <a:pPr algn="ctr"/>
            <a:r>
              <a:rPr kumimoji="1" lang="en-US" altLang="ko-KR" b="1" dirty="0">
                <a:solidFill>
                  <a:schemeClr val="accent2">
                    <a:lumMod val="50000"/>
                  </a:schemeClr>
                </a:solidFill>
                <a:ea typeface="돋움"/>
              </a:rPr>
              <a:t>Sampling Rate</a:t>
            </a:r>
            <a:endParaRPr kumimoji="1" lang="ko-KR" altLang="en-US" b="1" dirty="0">
              <a:ea typeface="돋움"/>
            </a:endParaRPr>
          </a:p>
        </p:txBody>
      </p:sp>
      <p:sp>
        <p:nvSpPr>
          <p:cNvPr id="41" name="직사각형 40">
            <a:extLst>
              <a:ext uri="{FF2B5EF4-FFF2-40B4-BE49-F238E27FC236}">
                <a16:creationId xmlns:a16="http://schemas.microsoft.com/office/drawing/2014/main" id="{88C643C6-1ED1-4B59-0B54-FEA99B0ACF02}"/>
              </a:ext>
            </a:extLst>
          </p:cNvPr>
          <p:cNvSpPr/>
          <p:nvPr/>
        </p:nvSpPr>
        <p:spPr>
          <a:xfrm>
            <a:off x="1993106" y="6220745"/>
            <a:ext cx="2124817" cy="646331"/>
          </a:xfrm>
          <a:prstGeom prst="rect">
            <a:avLst/>
          </a:prstGeom>
        </p:spPr>
        <p:txBody>
          <a:bodyPr wrap="square">
            <a:spAutoFit/>
          </a:bodyPr>
          <a:lstStyle/>
          <a:p>
            <a:pPr algn="ctr"/>
            <a:r>
              <a:rPr kumimoji="1" lang="en-US" altLang="ko-KR" b="1">
                <a:solidFill>
                  <a:schemeClr val="accent2">
                    <a:lumMod val="50000"/>
                  </a:schemeClr>
                </a:solidFill>
                <a:ea typeface="돋움"/>
              </a:rPr>
              <a:t>Feature Extraction </a:t>
            </a:r>
            <a:br>
              <a:rPr kumimoji="1" lang="en-US" altLang="ko-KR" b="1">
                <a:solidFill>
                  <a:schemeClr val="accent2">
                    <a:lumMod val="50000"/>
                  </a:schemeClr>
                </a:solidFill>
                <a:ea typeface="돋움"/>
              </a:rPr>
            </a:br>
            <a:r>
              <a:rPr kumimoji="1" lang="en-US" altLang="ko-KR" b="1">
                <a:solidFill>
                  <a:schemeClr val="accent2">
                    <a:lumMod val="50000"/>
                  </a:schemeClr>
                </a:solidFill>
                <a:ea typeface="돋움"/>
              </a:rPr>
              <a:t>Method</a:t>
            </a:r>
            <a:endParaRPr kumimoji="1" lang="ko-KR" altLang="en-US" b="1">
              <a:ea typeface="돋움"/>
            </a:endParaRPr>
          </a:p>
        </p:txBody>
      </p:sp>
      <p:sp>
        <p:nvSpPr>
          <p:cNvPr id="42" name="직사각형 41">
            <a:extLst>
              <a:ext uri="{FF2B5EF4-FFF2-40B4-BE49-F238E27FC236}">
                <a16:creationId xmlns:a16="http://schemas.microsoft.com/office/drawing/2014/main" id="{BFA9BEE2-D6DF-288F-3E11-8EBCE34AD4AC}"/>
              </a:ext>
            </a:extLst>
          </p:cNvPr>
          <p:cNvSpPr/>
          <p:nvPr/>
        </p:nvSpPr>
        <p:spPr>
          <a:xfrm>
            <a:off x="5612991" y="5724502"/>
            <a:ext cx="1200043" cy="646331"/>
          </a:xfrm>
          <a:prstGeom prst="rect">
            <a:avLst/>
          </a:prstGeom>
        </p:spPr>
        <p:txBody>
          <a:bodyPr wrap="square">
            <a:spAutoFit/>
          </a:bodyPr>
          <a:lstStyle/>
          <a:p>
            <a:pPr algn="ctr"/>
            <a:r>
              <a:rPr kumimoji="1" lang="en-US" altLang="ko-KR" sz="3600" b="1">
                <a:ea typeface="돋움"/>
              </a:rPr>
              <a:t>= 	56 </a:t>
            </a:r>
            <a:endParaRPr kumimoji="1" lang="ko-KR" altLang="en-US" sz="3600" b="1">
              <a:ea typeface="돋움"/>
            </a:endParaRPr>
          </a:p>
        </p:txBody>
      </p:sp>
      <p:sp>
        <p:nvSpPr>
          <p:cNvPr id="43" name="직사각형 42">
            <a:extLst>
              <a:ext uri="{FF2B5EF4-FFF2-40B4-BE49-F238E27FC236}">
                <a16:creationId xmlns:a16="http://schemas.microsoft.com/office/drawing/2014/main" id="{B1D9A672-B2C5-FF3B-700C-9D0E2C748579}"/>
              </a:ext>
            </a:extLst>
          </p:cNvPr>
          <p:cNvSpPr/>
          <p:nvPr/>
        </p:nvSpPr>
        <p:spPr>
          <a:xfrm>
            <a:off x="1750169"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44" name="직사각형 43">
            <a:extLst>
              <a:ext uri="{FF2B5EF4-FFF2-40B4-BE49-F238E27FC236}">
                <a16:creationId xmlns:a16="http://schemas.microsoft.com/office/drawing/2014/main" id="{07132C00-1243-8AD3-B3EA-83AF4F6DD3E9}"/>
              </a:ext>
            </a:extLst>
          </p:cNvPr>
          <p:cNvSpPr/>
          <p:nvPr/>
        </p:nvSpPr>
        <p:spPr>
          <a:xfrm>
            <a:off x="3753702"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51" name="TextBox 50">
            <a:extLst>
              <a:ext uri="{FF2B5EF4-FFF2-40B4-BE49-F238E27FC236}">
                <a16:creationId xmlns:a16="http://schemas.microsoft.com/office/drawing/2014/main" id="{69FCF825-2BA8-AF36-FBAB-07D0B246C5A1}"/>
              </a:ext>
            </a:extLst>
          </p:cNvPr>
          <p:cNvSpPr txBox="1"/>
          <p:nvPr/>
        </p:nvSpPr>
        <p:spPr>
          <a:xfrm>
            <a:off x="6800700" y="5707440"/>
            <a:ext cx="1553630" cy="707886"/>
          </a:xfrm>
          <a:prstGeom prst="rect">
            <a:avLst/>
          </a:prstGeom>
          <a:noFill/>
        </p:spPr>
        <p:txBody>
          <a:bodyPr wrap="none" rtlCol="0">
            <a:spAutoFit/>
          </a:bodyPr>
          <a:lstStyle/>
          <a:p>
            <a:pPr algn="ctr"/>
            <a:r>
              <a:rPr lang="en-US" altLang="ko-KR" sz="2000">
                <a:solidFill>
                  <a:schemeClr val="accent6">
                    <a:lumMod val="50000"/>
                  </a:schemeClr>
                </a:solidFill>
                <a:latin typeface="+mj-lt"/>
              </a:rPr>
              <a:t>Different </a:t>
            </a:r>
          </a:p>
          <a:p>
            <a:pPr algn="ctr"/>
            <a:r>
              <a:rPr lang="en-US" altLang="ko-KR" sz="2000">
                <a:solidFill>
                  <a:schemeClr val="accent6">
                    <a:lumMod val="50000"/>
                  </a:schemeClr>
                </a:solidFill>
                <a:latin typeface="+mj-lt"/>
              </a:rPr>
              <a:t>Experiments</a:t>
            </a:r>
            <a:endParaRPr lang="ko-KR" altLang="en-US" sz="2000">
              <a:solidFill>
                <a:schemeClr val="accent6">
                  <a:lumMod val="50000"/>
                </a:schemeClr>
              </a:solidFill>
              <a:latin typeface="+mj-lt"/>
            </a:endParaRPr>
          </a:p>
        </p:txBody>
      </p:sp>
    </p:spTree>
    <p:extLst>
      <p:ext uri="{BB962C8B-B14F-4D97-AF65-F5344CB8AC3E}">
        <p14:creationId xmlns:p14="http://schemas.microsoft.com/office/powerpoint/2010/main" val="398188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1135261" y="1368688"/>
            <a:ext cx="6914445" cy="338554"/>
          </a:xfrm>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a16="http://schemas.microsoft.com/office/drawing/2014/main" id="{FE8B65CA-A351-7CA4-5080-F9A839C9A58D}"/>
              </a:ext>
            </a:extLst>
          </p:cNvPr>
          <p:cNvGrpSpPr/>
          <p:nvPr/>
        </p:nvGrpSpPr>
        <p:grpSpPr>
          <a:xfrm>
            <a:off x="823685" y="2484316"/>
            <a:ext cx="7537596" cy="2419757"/>
            <a:chOff x="2298659" y="1827187"/>
            <a:chExt cx="6364322" cy="2419757"/>
          </a:xfrm>
        </p:grpSpPr>
        <p:sp>
          <p:nvSpPr>
            <p:cNvPr id="60" name="직사각형 59">
              <a:extLst>
                <a:ext uri="{FF2B5EF4-FFF2-40B4-BE49-F238E27FC236}">
                  <a16:creationId xmlns:a16="http://schemas.microsoft.com/office/drawing/2014/main" id="{C268575B-551C-CF38-43A9-D0E79C98B006}"/>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61" name="사각형: 둥근 모서리 60">
              <a:extLst>
                <a:ext uri="{FF2B5EF4-FFF2-40B4-BE49-F238E27FC236}">
                  <a16:creationId xmlns:a16="http://schemas.microsoft.com/office/drawing/2014/main" id="{FF6C1503-C52F-3F64-FC27-413775540108}"/>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62" name="사각형: 둥근 모서리 61">
              <a:extLst>
                <a:ext uri="{FF2B5EF4-FFF2-40B4-BE49-F238E27FC236}">
                  <a16:creationId xmlns:a16="http://schemas.microsoft.com/office/drawing/2014/main" id="{22EAEF5E-2353-3F5B-0599-B1C2B45E2FF4}"/>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63" name="화살표: 오른쪽 62">
              <a:extLst>
                <a:ext uri="{FF2B5EF4-FFF2-40B4-BE49-F238E27FC236}">
                  <a16:creationId xmlns:a16="http://schemas.microsoft.com/office/drawing/2014/main" id="{04AF29D2-9D2C-C361-ED37-CC552312C914}"/>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4" name="그룹 63">
              <a:extLst>
                <a:ext uri="{FF2B5EF4-FFF2-40B4-BE49-F238E27FC236}">
                  <a16:creationId xmlns:a16="http://schemas.microsoft.com/office/drawing/2014/main" id="{DBD5D288-350F-8DAF-D440-AEA387371803}"/>
                </a:ext>
              </a:extLst>
            </p:cNvPr>
            <p:cNvGrpSpPr/>
            <p:nvPr/>
          </p:nvGrpSpPr>
          <p:grpSpPr>
            <a:xfrm>
              <a:off x="2298659" y="1853368"/>
              <a:ext cx="1372614" cy="2393576"/>
              <a:chOff x="495517" y="781016"/>
              <a:chExt cx="1830150" cy="3191435"/>
            </a:xfrm>
          </p:grpSpPr>
          <p:sp>
            <p:nvSpPr>
              <p:cNvPr id="77" name="직사각형 76">
                <a:extLst>
                  <a:ext uri="{FF2B5EF4-FFF2-40B4-BE49-F238E27FC236}">
                    <a16:creationId xmlns:a16="http://schemas.microsoft.com/office/drawing/2014/main" id="{CAB87140-F931-4D54-77DF-419501132EF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8" name="직사각형 77">
                <a:extLst>
                  <a:ext uri="{FF2B5EF4-FFF2-40B4-BE49-F238E27FC236}">
                    <a16:creationId xmlns:a16="http://schemas.microsoft.com/office/drawing/2014/main" id="{975A8018-2A44-CBC4-B82D-BF6E8F114B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9" name="직사각형 78">
                <a:extLst>
                  <a:ext uri="{FF2B5EF4-FFF2-40B4-BE49-F238E27FC236}">
                    <a16:creationId xmlns:a16="http://schemas.microsoft.com/office/drawing/2014/main" id="{B5BCB167-0EDD-5755-50AD-9A9DC256776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80" name="직사각형 79">
                <a:extLst>
                  <a:ext uri="{FF2B5EF4-FFF2-40B4-BE49-F238E27FC236}">
                    <a16:creationId xmlns:a16="http://schemas.microsoft.com/office/drawing/2014/main" id="{007A4501-5940-6297-725E-C041E1F0CCBD}"/>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5" name="그룹 64">
              <a:extLst>
                <a:ext uri="{FF2B5EF4-FFF2-40B4-BE49-F238E27FC236}">
                  <a16:creationId xmlns:a16="http://schemas.microsoft.com/office/drawing/2014/main" id="{4D2AF0C8-F332-B9DE-ECE2-852F4194F3C1}"/>
                </a:ext>
              </a:extLst>
            </p:cNvPr>
            <p:cNvGrpSpPr/>
            <p:nvPr/>
          </p:nvGrpSpPr>
          <p:grpSpPr>
            <a:xfrm>
              <a:off x="5776830" y="1843062"/>
              <a:ext cx="1372614" cy="2393576"/>
              <a:chOff x="495517" y="781016"/>
              <a:chExt cx="1830150" cy="3191435"/>
            </a:xfrm>
          </p:grpSpPr>
          <p:sp>
            <p:nvSpPr>
              <p:cNvPr id="73" name="직사각형 72">
                <a:extLst>
                  <a:ext uri="{FF2B5EF4-FFF2-40B4-BE49-F238E27FC236}">
                    <a16:creationId xmlns:a16="http://schemas.microsoft.com/office/drawing/2014/main" id="{E85527A3-8D8A-0711-3215-5A556C8C93DF}"/>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4" name="직사각형 73">
                <a:extLst>
                  <a:ext uri="{FF2B5EF4-FFF2-40B4-BE49-F238E27FC236}">
                    <a16:creationId xmlns:a16="http://schemas.microsoft.com/office/drawing/2014/main" id="{95ADA3E6-51D7-AE34-DED8-9EFDC1326F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5" name="직사각형 74">
                <a:extLst>
                  <a:ext uri="{FF2B5EF4-FFF2-40B4-BE49-F238E27FC236}">
                    <a16:creationId xmlns:a16="http://schemas.microsoft.com/office/drawing/2014/main" id="{B36277D9-C9FF-1B54-FDB1-FFC19A62F5B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6" name="직사각형 75">
                <a:extLst>
                  <a:ext uri="{FF2B5EF4-FFF2-40B4-BE49-F238E27FC236}">
                    <a16:creationId xmlns:a16="http://schemas.microsoft.com/office/drawing/2014/main" id="{84786142-2B11-3851-CBCA-746B90EDE433}"/>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6" name="그룹 65">
              <a:extLst>
                <a:ext uri="{FF2B5EF4-FFF2-40B4-BE49-F238E27FC236}">
                  <a16:creationId xmlns:a16="http://schemas.microsoft.com/office/drawing/2014/main" id="{2CFD3546-289F-742C-381E-FE0252916CCC}"/>
                </a:ext>
              </a:extLst>
            </p:cNvPr>
            <p:cNvGrpSpPr/>
            <p:nvPr/>
          </p:nvGrpSpPr>
          <p:grpSpPr>
            <a:xfrm>
              <a:off x="4049974" y="1853368"/>
              <a:ext cx="1372614" cy="2393576"/>
              <a:chOff x="495517" y="781016"/>
              <a:chExt cx="1830150" cy="3191435"/>
            </a:xfrm>
          </p:grpSpPr>
          <p:sp>
            <p:nvSpPr>
              <p:cNvPr id="69" name="직사각형 68">
                <a:extLst>
                  <a:ext uri="{FF2B5EF4-FFF2-40B4-BE49-F238E27FC236}">
                    <a16:creationId xmlns:a16="http://schemas.microsoft.com/office/drawing/2014/main" id="{0FC11DB1-94BA-E4C0-3FFF-7483F3E39103}"/>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0" name="직사각형 69">
                <a:extLst>
                  <a:ext uri="{FF2B5EF4-FFF2-40B4-BE49-F238E27FC236}">
                    <a16:creationId xmlns:a16="http://schemas.microsoft.com/office/drawing/2014/main" id="{90FDF556-BD88-C999-FA2F-FCC803F45B72}"/>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1" name="직사각형 70">
                <a:extLst>
                  <a:ext uri="{FF2B5EF4-FFF2-40B4-BE49-F238E27FC236}">
                    <a16:creationId xmlns:a16="http://schemas.microsoft.com/office/drawing/2014/main" id="{FAC082A8-57F9-9BAA-B033-8F1894B1E60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2" name="직사각형 71">
                <a:extLst>
                  <a:ext uri="{FF2B5EF4-FFF2-40B4-BE49-F238E27FC236}">
                    <a16:creationId xmlns:a16="http://schemas.microsoft.com/office/drawing/2014/main" id="{289C76B3-E663-D4C6-B254-06B493D91626}"/>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7" name="화살표: 오른쪽 50">
              <a:extLst>
                <a:ext uri="{FF2B5EF4-FFF2-40B4-BE49-F238E27FC236}">
                  <a16:creationId xmlns:a16="http://schemas.microsoft.com/office/drawing/2014/main" id="{5AF96F23-EE86-20DE-E3D6-EDC11897DBFA}"/>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8" name="화살표: 오른쪽 50">
              <a:extLst>
                <a:ext uri="{FF2B5EF4-FFF2-40B4-BE49-F238E27FC236}">
                  <a16:creationId xmlns:a16="http://schemas.microsoft.com/office/drawing/2014/main" id="{C8300B92-4170-FEE7-CA00-E8403D13FE3A}"/>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105" name="TextBox 104">
            <a:extLst>
              <a:ext uri="{FF2B5EF4-FFF2-40B4-BE49-F238E27FC236}">
                <a16:creationId xmlns:a16="http://schemas.microsoft.com/office/drawing/2014/main" id="{8BB01A36-E86D-F369-BD39-F545792EF2DA}"/>
              </a:ext>
            </a:extLst>
          </p:cNvPr>
          <p:cNvSpPr txBox="1"/>
          <p:nvPr/>
        </p:nvSpPr>
        <p:spPr>
          <a:xfrm>
            <a:off x="690326" y="1878593"/>
            <a:ext cx="78255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dirty="0">
                <a:ea typeface="+mn-lt"/>
                <a:cs typeface="+mn-lt"/>
              </a:rPr>
              <a:t>- </a:t>
            </a:r>
            <a:r>
              <a:rPr lang="en-US" altLang="ko-KR" dirty="0">
                <a:ea typeface="+mn-lt"/>
                <a:cs typeface="+mn-lt"/>
              </a:rPr>
              <a:t>Deep learning algorithm that detect different features using convolution layers</a:t>
            </a:r>
            <a:endParaRPr lang="ko-KR" dirty="0"/>
          </a:p>
          <a:p>
            <a:pPr algn="l"/>
            <a:endParaRPr lang="ko-KR" altLang="en-US" dirty="0">
              <a:ea typeface="돋움"/>
            </a:endParaRPr>
          </a:p>
        </p:txBody>
      </p:sp>
      <p:sp>
        <p:nvSpPr>
          <p:cNvPr id="106" name="TextBox 105">
            <a:extLst>
              <a:ext uri="{FF2B5EF4-FFF2-40B4-BE49-F238E27FC236}">
                <a16:creationId xmlns:a16="http://schemas.microsoft.com/office/drawing/2014/main" id="{792FB62E-5B40-E0E3-69A5-8BEC57334556}"/>
              </a:ext>
            </a:extLst>
          </p:cNvPr>
          <p:cNvSpPr txBox="1"/>
          <p:nvPr/>
        </p:nvSpPr>
        <p:spPr>
          <a:xfrm>
            <a:off x="1060282" y="5332252"/>
            <a:ext cx="719358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 </a:t>
            </a:r>
            <a:r>
              <a:rPr lang="en-US" altLang="ko-KR" b="1" dirty="0">
                <a:ea typeface="+mn-lt"/>
                <a:cs typeface="+mn-lt"/>
              </a:rPr>
              <a:t>Loss</a:t>
            </a:r>
            <a:r>
              <a:rPr lang="en-US" altLang="ko-KR" dirty="0">
                <a:ea typeface="+mn-lt"/>
                <a:cs typeface="+mn-lt"/>
              </a:rPr>
              <a:t> : </a:t>
            </a:r>
            <a:r>
              <a:rPr lang="en-US" altLang="ko-KR" dirty="0" err="1">
                <a:ea typeface="+mn-lt"/>
                <a:cs typeface="+mn-lt"/>
              </a:rPr>
              <a:t>CrossEntropyLoss</a:t>
            </a:r>
            <a:r>
              <a:rPr lang="ko-KR" altLang="en-US" dirty="0">
                <a:ea typeface="+mn-lt"/>
                <a:cs typeface="+mn-lt"/>
              </a:rPr>
              <a:t>  </a:t>
            </a:r>
            <a:r>
              <a:rPr lang="en-US" altLang="ko-KR" dirty="0">
                <a:ea typeface="+mn-lt"/>
                <a:cs typeface="+mn-lt"/>
              </a:rPr>
              <a:t>|</a:t>
            </a:r>
            <a:r>
              <a:rPr lang="ko-KR" altLang="en-US" dirty="0">
                <a:ea typeface="+mn-lt"/>
                <a:cs typeface="+mn-lt"/>
              </a:rPr>
              <a:t> </a:t>
            </a:r>
            <a:r>
              <a:rPr lang="en-US" dirty="0">
                <a:ea typeface="+mn-lt"/>
                <a:cs typeface="+mn-lt"/>
              </a:rPr>
              <a:t> </a:t>
            </a:r>
            <a:r>
              <a:rPr lang="en-US" altLang="ko-KR" b="1" dirty="0">
                <a:ea typeface="+mn-lt"/>
                <a:cs typeface="+mn-lt"/>
              </a:rPr>
              <a:t>Optimizer</a:t>
            </a:r>
            <a:r>
              <a:rPr lang="en-US" altLang="ko-KR" dirty="0">
                <a:ea typeface="+mn-lt"/>
                <a:cs typeface="+mn-lt"/>
              </a:rPr>
              <a:t> : Adam</a:t>
            </a:r>
            <a:r>
              <a:rPr lang="ko-KR" altLang="en-US" dirty="0">
                <a:ea typeface="+mn-lt"/>
                <a:cs typeface="+mn-lt"/>
              </a:rPr>
              <a:t>  </a:t>
            </a:r>
            <a:r>
              <a:rPr lang="en-US" altLang="ko-KR" dirty="0">
                <a:ea typeface="+mn-lt"/>
                <a:cs typeface="+mn-lt"/>
              </a:rPr>
              <a:t>|</a:t>
            </a:r>
            <a:r>
              <a:rPr lang="ko-KR" altLang="en-US" dirty="0">
                <a:ea typeface="+mn-lt"/>
                <a:cs typeface="+mn-lt"/>
              </a:rPr>
              <a:t>  </a:t>
            </a:r>
            <a:r>
              <a:rPr lang="en-US" altLang="ko-KR" b="1" dirty="0">
                <a:ea typeface="+mn-lt"/>
                <a:cs typeface="+mn-lt"/>
              </a:rPr>
              <a:t>Learning Rate</a:t>
            </a:r>
            <a:r>
              <a:rPr lang="en-US" altLang="ko-KR" dirty="0">
                <a:ea typeface="+mn-lt"/>
                <a:cs typeface="+mn-lt"/>
              </a:rPr>
              <a:t> : 0.001 </a:t>
            </a:r>
            <a:endParaRPr lang="en-US" dirty="0"/>
          </a:p>
          <a:p>
            <a:endParaRPr lang="ko-KR" dirty="0">
              <a:ea typeface="돋움"/>
            </a:endParaRPr>
          </a:p>
        </p:txBody>
      </p:sp>
      <p:sp>
        <p:nvSpPr>
          <p:cNvPr id="107" name="TextBox 106">
            <a:extLst>
              <a:ext uri="{FF2B5EF4-FFF2-40B4-BE49-F238E27FC236}">
                <a16:creationId xmlns:a16="http://schemas.microsoft.com/office/drawing/2014/main" id="{FBF74400-A5E8-CAED-A0CE-E0593DA0F3E1}"/>
              </a:ext>
            </a:extLst>
          </p:cNvPr>
          <p:cNvSpPr txBox="1"/>
          <p:nvPr/>
        </p:nvSpPr>
        <p:spPr>
          <a:xfrm>
            <a:off x="3730851" y="5014689"/>
            <a:ext cx="31856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200">
                <a:ea typeface="+mn-lt"/>
                <a:cs typeface="+mn-lt"/>
              </a:rPr>
              <a:t>[Model architecture]</a:t>
            </a:r>
            <a:endParaRPr lang="ko-KR" altLang="en-US" sz="1200"/>
          </a:p>
        </p:txBody>
      </p:sp>
      <p:sp>
        <p:nvSpPr>
          <p:cNvPr id="12" name="제목 11">
            <a:extLst>
              <a:ext uri="{FF2B5EF4-FFF2-40B4-BE49-F238E27FC236}">
                <a16:creationId xmlns:a16="http://schemas.microsoft.com/office/drawing/2014/main" id="{463E5621-FD2A-F0FC-5074-EF05BE92953E}"/>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atin typeface="Franklin Gothic Medium"/>
                <a:ea typeface="돋움"/>
              </a:rPr>
              <a:t> </a:t>
            </a:r>
            <a:r>
              <a:rPr lang="en-US" altLang="ko-KR">
                <a:latin typeface="Franklin Gothic Medium"/>
                <a:ea typeface="돋움"/>
              </a:rPr>
              <a:t>– CNN Model</a:t>
            </a:r>
            <a:endParaRPr lang="ko-KR" i="0">
              <a:latin typeface="Franklin Gothic Medium"/>
              <a:ea typeface="돋움"/>
            </a:endParaRPr>
          </a:p>
        </p:txBody>
      </p:sp>
    </p:spTree>
    <p:extLst>
      <p:ext uri="{BB962C8B-B14F-4D97-AF65-F5344CB8AC3E}">
        <p14:creationId xmlns:p14="http://schemas.microsoft.com/office/powerpoint/2010/main" val="2904872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642607" y="1279043"/>
            <a:ext cx="3929649" cy="338554"/>
          </a:xfrm>
        </p:spPr>
        <p:txBody>
          <a:bodyPr/>
          <a:lstStyle/>
          <a:p>
            <a:r>
              <a:rPr lang="en-US" altLang="ko-KR">
                <a:latin typeface="Franklin Gothic Demi Cond"/>
                <a:ea typeface="돋움"/>
              </a:rPr>
              <a:t>- SVM(Support Vector Machines)</a:t>
            </a:r>
            <a:endParaRPr lang="ko-KR" altLang="en-US">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a:extLst>
              <a:ext uri="{FF2B5EF4-FFF2-40B4-BE49-F238E27FC236}">
                <a16:creationId xmlns:a16="http://schemas.microsoft.com/office/drawing/2014/main" id="{B4303F9C-A8A0-0C9A-D5C2-C43D0BE09759}"/>
              </a:ext>
            </a:extLst>
          </p:cNvPr>
          <p:cNvPicPr>
            <a:picLocks noChangeAspect="1"/>
          </p:cNvPicPr>
          <p:nvPr/>
        </p:nvPicPr>
        <p:blipFill>
          <a:blip r:embed="rId3"/>
          <a:stretch>
            <a:fillRect/>
          </a:stretch>
        </p:blipFill>
        <p:spPr>
          <a:xfrm>
            <a:off x="1028158" y="1876590"/>
            <a:ext cx="2574684" cy="2364692"/>
          </a:xfrm>
          <a:prstGeom prst="rect">
            <a:avLst/>
          </a:prstGeom>
        </p:spPr>
      </p:pic>
      <p:pic>
        <p:nvPicPr>
          <p:cNvPr id="9" name="그림 9">
            <a:extLst>
              <a:ext uri="{FF2B5EF4-FFF2-40B4-BE49-F238E27FC236}">
                <a16:creationId xmlns:a16="http://schemas.microsoft.com/office/drawing/2014/main" id="{7AFE6E20-D33C-9CCC-4DCB-1AD18336C014}"/>
              </a:ext>
            </a:extLst>
          </p:cNvPr>
          <p:cNvPicPr>
            <a:picLocks noChangeAspect="1"/>
          </p:cNvPicPr>
          <p:nvPr/>
        </p:nvPicPr>
        <p:blipFill>
          <a:blip r:embed="rId4"/>
          <a:stretch>
            <a:fillRect/>
          </a:stretch>
        </p:blipFill>
        <p:spPr>
          <a:xfrm>
            <a:off x="5277639" y="1838929"/>
            <a:ext cx="3012908" cy="2434655"/>
          </a:xfrm>
          <a:prstGeom prst="rect">
            <a:avLst/>
          </a:prstGeom>
        </p:spPr>
      </p:pic>
      <p:sp>
        <p:nvSpPr>
          <p:cNvPr id="11" name="부제목 6">
            <a:extLst>
              <a:ext uri="{FF2B5EF4-FFF2-40B4-BE49-F238E27FC236}">
                <a16:creationId xmlns:a16="http://schemas.microsoft.com/office/drawing/2014/main" id="{5D4A9EA3-BDBC-A489-2931-3193B2674F0D}"/>
              </a:ext>
            </a:extLst>
          </p:cNvPr>
          <p:cNvSpPr txBox="1">
            <a:spLocks/>
          </p:cNvSpPr>
          <p:nvPr/>
        </p:nvSpPr>
        <p:spPr>
          <a:xfrm>
            <a:off x="4914806" y="1276460"/>
            <a:ext cx="3605968"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MLP(Multi-Layer Perceptron)</a:t>
            </a:r>
            <a:endParaRPr lang="en-US" altLang="ko-KR">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58576" y="4252809"/>
            <a:ext cx="3733320" cy="1703543"/>
          </a:xfrm>
          <a:prstGeom prst="rect">
            <a:avLst/>
          </a:prstGeom>
          <a:noFill/>
        </p:spPr>
        <p:txBody>
          <a:bodyPr wrap="square" lIns="91440" tIns="45720" rIns="91440" bIns="45720" rtlCol="0" anchor="t">
            <a:spAutoFit/>
          </a:bodyPr>
          <a:lstStyle/>
          <a:p>
            <a:pPr>
              <a:lnSpc>
                <a:spcPct val="150000"/>
              </a:lnSpc>
            </a:pPr>
            <a:r>
              <a:rPr kumimoji="1" lang="en-US" altLang="ko-KR">
                <a:latin typeface="+mj-lt"/>
                <a:ea typeface="돋움"/>
                <a:cs typeface="+mn-lt"/>
              </a:rPr>
              <a:t>- </a:t>
            </a:r>
            <a:r>
              <a:rPr kumimoji="1" lang="en-US" altLang="ko-KR">
                <a:latin typeface="+mj-lt"/>
                <a:ea typeface="+mn-lt"/>
                <a:cs typeface="+mn-lt"/>
              </a:rPr>
              <a:t>When</a:t>
            </a:r>
            <a:r>
              <a:rPr kumimoji="1" lang="ko-KR" altLang="en-US">
                <a:latin typeface="+mj-lt"/>
                <a:ea typeface="+mn-lt"/>
                <a:cs typeface="+mn-lt"/>
              </a:rPr>
              <a:t> </a:t>
            </a:r>
            <a:r>
              <a:rPr kumimoji="1" lang="en-US" altLang="ko-KR">
                <a:latin typeface="+mj-lt"/>
                <a:ea typeface="+mn-lt"/>
                <a:cs typeface="+mn-lt"/>
              </a:rPr>
              <a:t>a</a:t>
            </a:r>
            <a:r>
              <a:rPr kumimoji="1" lang="ko-KR" altLang="en-US">
                <a:latin typeface="+mj-lt"/>
                <a:ea typeface="+mn-lt"/>
                <a:cs typeface="+mn-lt"/>
              </a:rPr>
              <a:t> </a:t>
            </a:r>
            <a:r>
              <a:rPr kumimoji="1" lang="en-US" altLang="ko-KR">
                <a:latin typeface="+mj-lt"/>
                <a:ea typeface="+mn-lt"/>
                <a:cs typeface="+mn-lt"/>
              </a:rPr>
              <a:t>new</a:t>
            </a:r>
            <a:r>
              <a:rPr kumimoji="1" lang="ko-KR" altLang="en-US">
                <a:latin typeface="+mj-lt"/>
                <a:ea typeface="+mn-lt"/>
                <a:cs typeface="+mn-lt"/>
              </a:rPr>
              <a:t> </a:t>
            </a:r>
            <a:r>
              <a:rPr kumimoji="1" lang="en-US" altLang="ko-KR">
                <a:latin typeface="+mj-lt"/>
                <a:ea typeface="+mn-lt"/>
                <a:cs typeface="+mn-lt"/>
              </a:rPr>
              <a:t>data</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appears,</a:t>
            </a:r>
            <a:r>
              <a:rPr kumimoji="1" lang="ko-KR" altLang="en-US">
                <a:latin typeface="+mj-lt"/>
                <a:ea typeface="+mn-lt"/>
                <a:cs typeface="+mn-lt"/>
              </a:rPr>
              <a:t> </a:t>
            </a:r>
            <a:br>
              <a:rPr kumimoji="1" lang="ko-KR" altLang="en-US">
                <a:latin typeface="+mj-lt"/>
                <a:ea typeface="+mn-lt"/>
                <a:cs typeface="+mn-lt"/>
              </a:rPr>
            </a:br>
            <a:r>
              <a:rPr kumimoji="1" lang="en-US" altLang="ko-KR">
                <a:latin typeface="+mj-lt"/>
                <a:ea typeface="+mn-lt"/>
                <a:cs typeface="+mn-lt"/>
              </a:rPr>
              <a:t>it</a:t>
            </a:r>
            <a:r>
              <a:rPr kumimoji="1" lang="ko-KR" altLang="en-US">
                <a:latin typeface="+mj-lt"/>
                <a:ea typeface="+mn-lt"/>
                <a:cs typeface="+mn-lt"/>
              </a:rPr>
              <a:t> </a:t>
            </a:r>
            <a:r>
              <a:rPr kumimoji="1" lang="en-US" altLang="ko-KR">
                <a:latin typeface="+mj-lt"/>
                <a:ea typeface="+mn-lt"/>
                <a:cs typeface="+mn-lt"/>
              </a:rPr>
              <a:t>checks</a:t>
            </a:r>
            <a:r>
              <a:rPr kumimoji="1" lang="ko-KR" altLang="en-US">
                <a:latin typeface="+mj-lt"/>
                <a:ea typeface="+mn-lt"/>
                <a:cs typeface="+mn-lt"/>
              </a:rPr>
              <a:t> </a:t>
            </a:r>
            <a:r>
              <a:rPr kumimoji="1" lang="en-US" altLang="ko-KR">
                <a:latin typeface="+mj-lt"/>
                <a:ea typeface="+mn-lt"/>
                <a:cs typeface="+mn-lt"/>
              </a:rPr>
              <a:t>and</a:t>
            </a:r>
            <a:r>
              <a:rPr kumimoji="1" lang="ko-KR" altLang="en-US">
                <a:latin typeface="+mj-lt"/>
                <a:ea typeface="+mn-lt"/>
                <a:cs typeface="+mn-lt"/>
              </a:rPr>
              <a:t> </a:t>
            </a:r>
            <a:r>
              <a:rPr kumimoji="1" lang="en-US" altLang="ko-KR">
                <a:latin typeface="+mj-lt"/>
                <a:ea typeface="+mn-lt"/>
                <a:cs typeface="+mn-lt"/>
              </a:rPr>
              <a:t>classifies</a:t>
            </a:r>
            <a:r>
              <a:rPr kumimoji="1" lang="ko-KR" altLang="en-US">
                <a:latin typeface="+mj-lt"/>
                <a:ea typeface="+mn-lt"/>
                <a:cs typeface="+mn-lt"/>
              </a:rPr>
              <a:t> </a:t>
            </a:r>
            <a:r>
              <a:rPr kumimoji="1" lang="en-US" altLang="ko-KR">
                <a:latin typeface="+mj-lt"/>
                <a:ea typeface="+mn-lt"/>
                <a:cs typeface="+mn-lt"/>
              </a:rPr>
              <a:t>which</a:t>
            </a:r>
            <a:r>
              <a:rPr kumimoji="1" lang="ko-KR" altLang="en-US">
                <a:latin typeface="+mj-lt"/>
                <a:ea typeface="+mn-lt"/>
                <a:cs typeface="+mn-lt"/>
              </a:rPr>
              <a:t> </a:t>
            </a:r>
            <a:r>
              <a:rPr kumimoji="1" lang="en-US" altLang="ko-KR">
                <a:latin typeface="+mj-lt"/>
                <a:ea typeface="+mn-lt"/>
                <a:cs typeface="+mn-lt"/>
              </a:rPr>
              <a:t>side</a:t>
            </a:r>
            <a:r>
              <a:rPr kumimoji="1" lang="ko-KR" altLang="en-US">
                <a:latin typeface="+mj-lt"/>
                <a:ea typeface="+mn-lt"/>
                <a:cs typeface="+mn-lt"/>
              </a:rPr>
              <a:t> </a:t>
            </a:r>
            <a:r>
              <a:rPr kumimoji="1" lang="en-US" altLang="ko-KR">
                <a:latin typeface="+mj-lt"/>
                <a:ea typeface="+mn-lt"/>
                <a:cs typeface="+mn-lt"/>
              </a:rPr>
              <a:t>of</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boundary</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belongs</a:t>
            </a:r>
            <a:r>
              <a:rPr kumimoji="1" lang="ko-KR" altLang="en-US">
                <a:latin typeface="+mj-lt"/>
                <a:ea typeface="+mn-lt"/>
                <a:cs typeface="+mn-lt"/>
              </a:rPr>
              <a:t> </a:t>
            </a:r>
            <a:r>
              <a:rPr kumimoji="1" lang="en-US" altLang="ko-KR">
                <a:latin typeface="+mj-lt"/>
                <a:ea typeface="+mn-lt"/>
                <a:cs typeface="+mn-lt"/>
              </a:rPr>
              <a:t>to.</a:t>
            </a:r>
            <a:endParaRPr lang="ko-KR" altLang="en-US">
              <a:latin typeface="+mj-lt"/>
              <a:ea typeface="돋움"/>
            </a:endParaRPr>
          </a:p>
          <a:p>
            <a:pPr>
              <a:lnSpc>
                <a:spcPct val="150000"/>
              </a:lnSpc>
            </a:pPr>
            <a:endParaRPr lang="ko-Kore-KR" altLang="ko-KR">
              <a:latin typeface="+mj-lt"/>
              <a:ea typeface="돋움"/>
            </a:endParaRPr>
          </a:p>
        </p:txBody>
      </p:sp>
      <p:cxnSp>
        <p:nvCxnSpPr>
          <p:cNvPr id="12" name="직선 연결선 11">
            <a:extLst>
              <a:ext uri="{FF2B5EF4-FFF2-40B4-BE49-F238E27FC236}">
                <a16:creationId xmlns:a16="http://schemas.microsoft.com/office/drawing/2014/main" id="{9098DEA6-77DC-4338-89C1-0797E0C12196}"/>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제목 12">
            <a:extLst>
              <a:ext uri="{FF2B5EF4-FFF2-40B4-BE49-F238E27FC236}">
                <a16:creationId xmlns:a16="http://schemas.microsoft.com/office/drawing/2014/main" id="{2F92993D-CE4D-6A19-71BD-4319AC958F84}"/>
              </a:ext>
            </a:extLst>
          </p:cNvPr>
          <p:cNvSpPr>
            <a:spLocks noGrp="1"/>
          </p:cNvSpPr>
          <p:nvPr>
            <p:ph type="ctrTitle"/>
          </p:nvPr>
        </p:nvSpPr>
        <p:spPr>
          <a:xfrm>
            <a:off x="1117214" y="442674"/>
            <a:ext cx="6925732" cy="443198"/>
          </a:xfrm>
        </p:spPr>
        <p:txBody>
          <a:bodyPr/>
          <a:lstStyle/>
          <a:p>
            <a:r>
              <a:rPr lang="en-US" dirty="0">
                <a:latin typeface="Franklin Gothic Medium"/>
              </a:rPr>
              <a:t>Experiment –</a:t>
            </a:r>
            <a:r>
              <a:rPr lang="en-US" dirty="0">
                <a:latin typeface="Franklin Gothic Medium"/>
                <a:ea typeface="돋움"/>
              </a:rPr>
              <a:t> </a:t>
            </a:r>
            <a:r>
              <a:rPr lang="en-US" altLang="ko-KR" dirty="0">
                <a:latin typeface="Franklin Gothic Medium"/>
                <a:ea typeface="돋움"/>
              </a:rPr>
              <a:t>Machine Learning Model</a:t>
            </a:r>
            <a:endParaRPr lang="ko-KR" i="0" dirty="0">
              <a:latin typeface="Franklin Gothic Medium"/>
              <a:ea typeface="돋움"/>
            </a:endParaRPr>
          </a:p>
        </p:txBody>
      </p:sp>
      <p:sp>
        <p:nvSpPr>
          <p:cNvPr id="5" name="TextBox 4">
            <a:extLst>
              <a:ext uri="{FF2B5EF4-FFF2-40B4-BE49-F238E27FC236}">
                <a16:creationId xmlns:a16="http://schemas.microsoft.com/office/drawing/2014/main" id="{FCFE4CFB-C92A-1EEA-3E39-FCDC0C58030B}"/>
              </a:ext>
            </a:extLst>
          </p:cNvPr>
          <p:cNvSpPr txBox="1"/>
          <p:nvPr/>
        </p:nvSpPr>
        <p:spPr>
          <a:xfrm>
            <a:off x="4755149" y="4497499"/>
            <a:ext cx="4084945" cy="872547"/>
          </a:xfrm>
          <a:prstGeom prst="rect">
            <a:avLst/>
          </a:prstGeom>
          <a:noFill/>
        </p:spPr>
        <p:txBody>
          <a:bodyPr wrap="square" rtlCol="0">
            <a:spAutoFit/>
          </a:bodyPr>
          <a:lstStyle/>
          <a:p>
            <a:pPr>
              <a:lnSpc>
                <a:spcPct val="150000"/>
              </a:lnSpc>
            </a:pPr>
            <a:r>
              <a:rPr lang="en-US" altLang="ko-KR">
                <a:latin typeface="+mj-lt"/>
              </a:rPr>
              <a:t>- Fully connected feed-forward artificial neural network</a:t>
            </a:r>
            <a:endParaRPr lang="ko-KR" altLang="en-US">
              <a:latin typeface="+mj-lt"/>
            </a:endParaRPr>
          </a:p>
        </p:txBody>
      </p:sp>
    </p:spTree>
    <p:extLst>
      <p:ext uri="{BB962C8B-B14F-4D97-AF65-F5344CB8AC3E}">
        <p14:creationId xmlns:p14="http://schemas.microsoft.com/office/powerpoint/2010/main" val="152626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862223" y="1269060"/>
            <a:ext cx="3061169" cy="348536"/>
          </a:xfrm>
        </p:spPr>
        <p:txBody>
          <a:bodyPr/>
          <a:lstStyle/>
          <a:p>
            <a:r>
              <a:rPr lang="en-US" altLang="ko-KR">
                <a:latin typeface="Franklin Gothic Demi Cond"/>
                <a:ea typeface="돋움"/>
              </a:rPr>
              <a:t>- KNN(K-Nearest Neighbors)</a:t>
            </a: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부제목 6">
            <a:extLst>
              <a:ext uri="{FF2B5EF4-FFF2-40B4-BE49-F238E27FC236}">
                <a16:creationId xmlns:a16="http://schemas.microsoft.com/office/drawing/2014/main" id="{5D4A9EA3-BDBC-A489-2931-3193B2674F0D}"/>
              </a:ext>
            </a:extLst>
          </p:cNvPr>
          <p:cNvSpPr txBox="1">
            <a:spLocks/>
          </p:cNvSpPr>
          <p:nvPr/>
        </p:nvSpPr>
        <p:spPr>
          <a:xfrm>
            <a:off x="5084509" y="1276460"/>
            <a:ext cx="324659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GNB(Gaussian Naive Bayes)</a:t>
            </a:r>
            <a:endParaRPr lang="ko-KR" altLang="en-US">
              <a:latin typeface="Franklin Gothic Demi Cond"/>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26146" y="4148742"/>
            <a:ext cx="3800751" cy="1703543"/>
          </a:xfrm>
          <a:prstGeom prst="rect">
            <a:avLst/>
          </a:prstGeom>
          <a:noFill/>
        </p:spPr>
        <p:txBody>
          <a:bodyPr wrap="square" lIns="91440" tIns="45720" rIns="91440" bIns="45720" rtlCol="0" anchor="t">
            <a:spAutoFit/>
          </a:bodyPr>
          <a:lstStyle/>
          <a:p>
            <a:pPr>
              <a:lnSpc>
                <a:spcPct val="150000"/>
              </a:lnSpc>
            </a:pPr>
            <a:r>
              <a:rPr kumimoji="1" lang="en-US" altLang="ko-KR" b="1">
                <a:latin typeface="+mj-lt"/>
                <a:ea typeface="+mn-lt"/>
                <a:cs typeface="+mn-lt"/>
              </a:rPr>
              <a:t>- </a:t>
            </a:r>
            <a:r>
              <a:rPr lang="en-US" altLang="ko-KR">
                <a:latin typeface="+mj-lt"/>
                <a:ea typeface="+mn-lt"/>
                <a:cs typeface="+mn-lt"/>
              </a:rPr>
              <a:t>Selects and Classifies the point that is close to each other, </a:t>
            </a:r>
            <a:r>
              <a:rPr lang="en-US">
                <a:latin typeface="+mj-lt"/>
                <a:ea typeface="+mn-lt"/>
                <a:cs typeface="+mn-lt"/>
              </a:rPr>
              <a:t>based on</a:t>
            </a:r>
            <a:r>
              <a:rPr lang="en-US" altLang="ko-KR">
                <a:latin typeface="+mj-lt"/>
                <a:ea typeface="+mn-lt"/>
                <a:cs typeface="+mn-lt"/>
              </a:rPr>
              <a:t> the distance between data </a:t>
            </a:r>
            <a:r>
              <a:rPr lang="en-US">
                <a:latin typeface="+mj-lt"/>
                <a:ea typeface="+mn-lt"/>
                <a:cs typeface="+mn-lt"/>
              </a:rPr>
              <a:t>according </a:t>
            </a:r>
            <a:r>
              <a:rPr lang="en-US" altLang="ko-KR">
                <a:latin typeface="+mj-lt"/>
                <a:ea typeface="+mn-lt"/>
                <a:cs typeface="+mn-lt"/>
              </a:rPr>
              <a:t>to the K value.</a:t>
            </a:r>
            <a:r>
              <a:rPr lang="ko-KR" altLang="en-US">
                <a:latin typeface="+mj-lt"/>
                <a:ea typeface="+mn-lt"/>
                <a:cs typeface="+mn-lt"/>
              </a:rPr>
              <a:t> </a:t>
            </a:r>
            <a:endParaRPr lang="ko-KR">
              <a:latin typeface="+mj-lt"/>
            </a:endParaRPr>
          </a:p>
        </p:txBody>
      </p:sp>
      <p:pic>
        <p:nvPicPr>
          <p:cNvPr id="20" name="그림 12">
            <a:extLst>
              <a:ext uri="{FF2B5EF4-FFF2-40B4-BE49-F238E27FC236}">
                <a16:creationId xmlns:a16="http://schemas.microsoft.com/office/drawing/2014/main" id="{06A41B33-E665-DA75-EDC3-DEE17562514D}"/>
              </a:ext>
            </a:extLst>
          </p:cNvPr>
          <p:cNvPicPr>
            <a:picLocks noChangeAspect="1"/>
          </p:cNvPicPr>
          <p:nvPr/>
        </p:nvPicPr>
        <p:blipFill>
          <a:blip r:embed="rId3"/>
          <a:stretch>
            <a:fillRect/>
          </a:stretch>
        </p:blipFill>
        <p:spPr>
          <a:xfrm>
            <a:off x="935774" y="1940966"/>
            <a:ext cx="2583481" cy="2128219"/>
          </a:xfrm>
          <a:prstGeom prst="rect">
            <a:avLst/>
          </a:prstGeom>
        </p:spPr>
      </p:pic>
      <p:pic>
        <p:nvPicPr>
          <p:cNvPr id="22" name="그림 13">
            <a:extLst>
              <a:ext uri="{FF2B5EF4-FFF2-40B4-BE49-F238E27FC236}">
                <a16:creationId xmlns:a16="http://schemas.microsoft.com/office/drawing/2014/main" id="{2E670F64-DAC7-43AF-9BC7-0A62AC1B789D}"/>
              </a:ext>
            </a:extLst>
          </p:cNvPr>
          <p:cNvPicPr>
            <a:picLocks noChangeAspect="1"/>
          </p:cNvPicPr>
          <p:nvPr/>
        </p:nvPicPr>
        <p:blipFill>
          <a:blip r:embed="rId4"/>
          <a:stretch>
            <a:fillRect/>
          </a:stretch>
        </p:blipFill>
        <p:spPr>
          <a:xfrm>
            <a:off x="5346190" y="1945633"/>
            <a:ext cx="2743200" cy="2098515"/>
          </a:xfrm>
          <a:prstGeom prst="rect">
            <a:avLst/>
          </a:prstGeom>
        </p:spPr>
      </p:pic>
      <p:cxnSp>
        <p:nvCxnSpPr>
          <p:cNvPr id="23" name="직선 연결선 22">
            <a:extLst>
              <a:ext uri="{FF2B5EF4-FFF2-40B4-BE49-F238E27FC236}">
                <a16:creationId xmlns:a16="http://schemas.microsoft.com/office/drawing/2014/main" id="{6B3E1FF7-24BA-450A-9E94-065FB74F7620}"/>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E96AD0DF-B3EB-8119-19E6-A53AEA9758DB}"/>
              </a:ext>
            </a:extLst>
          </p:cNvPr>
          <p:cNvSpPr>
            <a:spLocks noGrp="1"/>
          </p:cNvSpPr>
          <p:nvPr>
            <p:ph type="ctrTitle"/>
          </p:nvPr>
        </p:nvSpPr>
        <p:spPr>
          <a:xfrm>
            <a:off x="1117214" y="442674"/>
            <a:ext cx="6925732" cy="443198"/>
          </a:xfrm>
        </p:spPr>
        <p:txBody>
          <a:bodyPr/>
          <a:lstStyle/>
          <a:p>
            <a:r>
              <a:rPr lang="en-US" altLang="ko-KR" dirty="0">
                <a:latin typeface="Franklin Gothic Medium"/>
                <a:ea typeface="돋움"/>
              </a:rPr>
              <a:t>Experiment – Machine Learning Model</a:t>
            </a:r>
            <a:endParaRPr lang="ko-KR" i="0" dirty="0">
              <a:latin typeface="Franklin Gothic Medium"/>
              <a:ea typeface="돋움"/>
            </a:endParaRPr>
          </a:p>
        </p:txBody>
      </p:sp>
      <p:sp>
        <p:nvSpPr>
          <p:cNvPr id="2" name="TextBox 1">
            <a:extLst>
              <a:ext uri="{FF2B5EF4-FFF2-40B4-BE49-F238E27FC236}">
                <a16:creationId xmlns:a16="http://schemas.microsoft.com/office/drawing/2014/main" id="{59B19D50-C5BD-287C-08E2-32337B358CF0}"/>
              </a:ext>
            </a:extLst>
          </p:cNvPr>
          <p:cNvSpPr txBox="1"/>
          <p:nvPr/>
        </p:nvSpPr>
        <p:spPr>
          <a:xfrm>
            <a:off x="4735836" y="4293495"/>
            <a:ext cx="4104258" cy="1288045"/>
          </a:xfrm>
          <a:prstGeom prst="rect">
            <a:avLst/>
          </a:prstGeom>
          <a:noFill/>
        </p:spPr>
        <p:txBody>
          <a:bodyPr wrap="square" rtlCol="0">
            <a:spAutoFit/>
          </a:bodyPr>
          <a:lstStyle/>
          <a:p>
            <a:pPr>
              <a:lnSpc>
                <a:spcPct val="150000"/>
              </a:lnSpc>
            </a:pPr>
            <a:r>
              <a:rPr lang="en-US" altLang="ko-KR">
                <a:latin typeface="+mj-lt"/>
              </a:rPr>
              <a:t>- Probabilistic classification model used for binary and multiclass problems</a:t>
            </a:r>
          </a:p>
          <a:p>
            <a:pPr>
              <a:lnSpc>
                <a:spcPct val="150000"/>
              </a:lnSpc>
            </a:pPr>
            <a:r>
              <a:rPr lang="en-US" altLang="ko-KR">
                <a:latin typeface="+mj-lt"/>
              </a:rPr>
              <a:t>- Often used for text categorization</a:t>
            </a:r>
          </a:p>
        </p:txBody>
      </p:sp>
    </p:spTree>
    <p:extLst>
      <p:ext uri="{BB962C8B-B14F-4D97-AF65-F5344CB8AC3E}">
        <p14:creationId xmlns:p14="http://schemas.microsoft.com/office/powerpoint/2010/main" val="93089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68747"/>
            <a:ext cx="4168284" cy="417218"/>
          </a:xfrm>
        </p:spPr>
        <p:txBody>
          <a:bodyPr/>
          <a:lstStyle/>
          <a:p>
            <a:r>
              <a:rPr lang="en-US" altLang="ko-KR" dirty="0">
                <a:latin typeface="Franklin Gothic Demi Cond"/>
                <a:ea typeface="돋움"/>
              </a:rPr>
              <a:t>💡 1. 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17</a:t>
            </a:fld>
            <a:endParaRPr lang="en-US"/>
          </a:p>
        </p:txBody>
      </p:sp>
      <p:sp>
        <p:nvSpPr>
          <p:cNvPr id="13" name="화살표: 오른쪽 12">
            <a:extLst>
              <a:ext uri="{FF2B5EF4-FFF2-40B4-BE49-F238E27FC236}">
                <a16:creationId xmlns:a16="http://schemas.microsoft.com/office/drawing/2014/main" id="{C036C505-6BF4-86E5-7E1D-7B9EF2862529}"/>
              </a:ext>
            </a:extLst>
          </p:cNvPr>
          <p:cNvSpPr/>
          <p:nvPr/>
        </p:nvSpPr>
        <p:spPr>
          <a:xfrm>
            <a:off x="3459480" y="2308713"/>
            <a:ext cx="2290871" cy="5799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rotWithShape="1">
          <a:blip r:embed="rId3"/>
          <a:srcRect r="23112"/>
          <a:stretch/>
        </p:blipFill>
        <p:spPr>
          <a:xfrm>
            <a:off x="6301056" y="1675665"/>
            <a:ext cx="2636100" cy="1839928"/>
          </a:xfrm>
          <a:prstGeom prst="rect">
            <a:avLst/>
          </a:prstGeom>
          <a:ln w="38100">
            <a:noFill/>
          </a:ln>
        </p:spPr>
      </p:pic>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id="{388E20FE-41BA-442C-1F64-1D6BB3CC063D}"/>
              </a:ext>
            </a:extLst>
          </p:cNvPr>
          <p:cNvGrpSpPr/>
          <p:nvPr/>
        </p:nvGrpSpPr>
        <p:grpSpPr>
          <a:xfrm>
            <a:off x="2875824" y="3901212"/>
            <a:ext cx="3569084" cy="794549"/>
            <a:chOff x="5276267" y="2186112"/>
            <a:chExt cx="3569084" cy="794549"/>
          </a:xfrm>
        </p:grpSpPr>
        <p:sp>
          <p:nvSpPr>
            <p:cNvPr id="19" name="TextBox 18">
              <a:extLst>
                <a:ext uri="{FF2B5EF4-FFF2-40B4-BE49-F238E27FC236}">
                  <a16:creationId xmlns:a16="http://schemas.microsoft.com/office/drawing/2014/main" id="{C3E9A4BD-EF04-2F7E-55D3-A0CFCB35AD31}"/>
                </a:ext>
              </a:extLst>
            </p:cNvPr>
            <p:cNvSpPr txBox="1"/>
            <p:nvPr/>
          </p:nvSpPr>
          <p:spPr>
            <a:xfrm>
              <a:off x="6236982" y="2239494"/>
              <a:ext cx="2024713" cy="369332"/>
            </a:xfrm>
            <a:prstGeom prst="rect">
              <a:avLst/>
            </a:prstGeom>
            <a:noFill/>
          </p:spPr>
          <p:txBody>
            <a:bodyPr wrap="square" rtlCol="0">
              <a:spAutoFit/>
            </a:bodyPr>
            <a:lstStyle/>
            <a:p>
              <a:r>
                <a:rPr lang="en-US" altLang="ko-KR" b="1" u="sng" dirty="0"/>
                <a:t>Sampling Rate</a:t>
              </a:r>
              <a:endParaRPr lang="ko-KR" altLang="en-US" b="1" u="sng" dirty="0"/>
            </a:p>
          </p:txBody>
        </p:sp>
        <p:sp>
          <p:nvSpPr>
            <p:cNvPr id="26" name="사각형: 둥근 모서리 25">
              <a:extLst>
                <a:ext uri="{FF2B5EF4-FFF2-40B4-BE49-F238E27FC236}">
                  <a16:creationId xmlns:a16="http://schemas.microsoft.com/office/drawing/2014/main" id="{717C5F12-11C5-6829-36BE-75B1F09B1706}"/>
                </a:ext>
              </a:extLst>
            </p:cNvPr>
            <p:cNvSpPr/>
            <p:nvPr/>
          </p:nvSpPr>
          <p:spPr>
            <a:xfrm>
              <a:off x="5276267" y="2186112"/>
              <a:ext cx="3569084" cy="794549"/>
            </a:xfrm>
            <a:prstGeom prst="roundRect">
              <a:avLst>
                <a:gd name="adj" fmla="val 791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EB99F320-7F1C-FF01-DCDA-ABDD8EBCDDCB}"/>
                </a:ext>
              </a:extLst>
            </p:cNvPr>
            <p:cNvGrpSpPr/>
            <p:nvPr/>
          </p:nvGrpSpPr>
          <p:grpSpPr>
            <a:xfrm>
              <a:off x="5412269" y="2555683"/>
              <a:ext cx="1181797" cy="338554"/>
              <a:chOff x="4614484" y="3070618"/>
              <a:chExt cx="1181797" cy="338554"/>
            </a:xfrm>
          </p:grpSpPr>
          <p:pic>
            <p:nvPicPr>
              <p:cNvPr id="8" name="그림 8">
                <a:extLst>
                  <a:ext uri="{FF2B5EF4-FFF2-40B4-BE49-F238E27FC236}">
                    <a16:creationId xmlns:a16="http://schemas.microsoft.com/office/drawing/2014/main" id="{F56562F8-3281-4F15-8858-618617A85FD8}"/>
                  </a:ext>
                </a:extLst>
              </p:cNvPr>
              <p:cNvPicPr>
                <a:picLocks noChangeAspect="1"/>
              </p:cNvPicPr>
              <p:nvPr/>
            </p:nvPicPr>
            <p:blipFill rotWithShape="1">
              <a:blip r:embed="rId4"/>
              <a:srcRect r="2612" b="9320"/>
              <a:stretch/>
            </p:blipFill>
            <p:spPr>
              <a:xfrm>
                <a:off x="4933601" y="3118653"/>
                <a:ext cx="862680" cy="224569"/>
              </a:xfrm>
              <a:prstGeom prst="rect">
                <a:avLst/>
              </a:prstGeom>
            </p:spPr>
          </p:pic>
          <p:sp>
            <p:nvSpPr>
              <p:cNvPr id="12" name="TextBox 11">
                <a:extLst>
                  <a:ext uri="{FF2B5EF4-FFF2-40B4-BE49-F238E27FC236}">
                    <a16:creationId xmlns:a16="http://schemas.microsoft.com/office/drawing/2014/main" id="{C8A8AC67-648A-DB32-3DEF-CB8C0D0436E2}"/>
                  </a:ext>
                </a:extLst>
              </p:cNvPr>
              <p:cNvSpPr txBox="1"/>
              <p:nvPr/>
            </p:nvSpPr>
            <p:spPr>
              <a:xfrm>
                <a:off x="4614484" y="3070618"/>
                <a:ext cx="447701" cy="338554"/>
              </a:xfrm>
              <a:prstGeom prst="rect">
                <a:avLst/>
              </a:prstGeom>
              <a:noFill/>
            </p:spPr>
            <p:txBody>
              <a:bodyPr wrap="square" rtlCol="0">
                <a:spAutoFit/>
              </a:bodyPr>
              <a:lstStyle/>
              <a:p>
                <a:r>
                  <a:rPr lang="en-US" altLang="ko-KR" sz="1600"/>
                  <a:t>1)</a:t>
                </a:r>
                <a:endParaRPr lang="ko-KR" altLang="en-US" sz="1600"/>
              </a:p>
            </p:txBody>
          </p:sp>
        </p:grpSp>
        <p:grpSp>
          <p:nvGrpSpPr>
            <p:cNvPr id="18" name="그룹 17">
              <a:extLst>
                <a:ext uri="{FF2B5EF4-FFF2-40B4-BE49-F238E27FC236}">
                  <a16:creationId xmlns:a16="http://schemas.microsoft.com/office/drawing/2014/main" id="{ABB33406-785B-5427-EFAD-50A939B48997}"/>
                </a:ext>
              </a:extLst>
            </p:cNvPr>
            <p:cNvGrpSpPr/>
            <p:nvPr/>
          </p:nvGrpSpPr>
          <p:grpSpPr>
            <a:xfrm>
              <a:off x="7377971" y="2555683"/>
              <a:ext cx="1268414" cy="338554"/>
              <a:chOff x="6580186" y="3070618"/>
              <a:chExt cx="1268414" cy="338554"/>
            </a:xfrm>
          </p:grpSpPr>
          <p:pic>
            <p:nvPicPr>
              <p:cNvPr id="9" name="그림 11">
                <a:extLst>
                  <a:ext uri="{FF2B5EF4-FFF2-40B4-BE49-F238E27FC236}">
                    <a16:creationId xmlns:a16="http://schemas.microsoft.com/office/drawing/2014/main" id="{3D875839-577B-E23A-8591-324C760A97C1}"/>
                  </a:ext>
                </a:extLst>
              </p:cNvPr>
              <p:cNvPicPr>
                <a:picLocks noChangeAspect="1"/>
              </p:cNvPicPr>
              <p:nvPr/>
            </p:nvPicPr>
            <p:blipFill rotWithShape="1">
              <a:blip r:embed="rId5"/>
              <a:srcRect t="1" r="3454" b="16561"/>
              <a:stretch/>
            </p:blipFill>
            <p:spPr>
              <a:xfrm>
                <a:off x="6901413" y="3136587"/>
                <a:ext cx="947187" cy="206635"/>
              </a:xfrm>
              <a:prstGeom prst="rect">
                <a:avLst/>
              </a:prstGeom>
            </p:spPr>
          </p:pic>
          <p:sp>
            <p:nvSpPr>
              <p:cNvPr id="15" name="TextBox 14">
                <a:extLst>
                  <a:ext uri="{FF2B5EF4-FFF2-40B4-BE49-F238E27FC236}">
                    <a16:creationId xmlns:a16="http://schemas.microsoft.com/office/drawing/2014/main" id="{6E92D547-01A7-1954-BEB7-62FF756B3F77}"/>
                  </a:ext>
                </a:extLst>
              </p:cNvPr>
              <p:cNvSpPr txBox="1"/>
              <p:nvPr/>
            </p:nvSpPr>
            <p:spPr>
              <a:xfrm>
                <a:off x="6580186" y="3070618"/>
                <a:ext cx="447701" cy="338554"/>
              </a:xfrm>
              <a:prstGeom prst="rect">
                <a:avLst/>
              </a:prstGeom>
              <a:noFill/>
            </p:spPr>
            <p:txBody>
              <a:bodyPr wrap="square" rtlCol="0">
                <a:spAutoFit/>
              </a:bodyPr>
              <a:lstStyle/>
              <a:p>
                <a:r>
                  <a:rPr lang="en-US" altLang="ko-KR" sz="1600"/>
                  <a:t>2)</a:t>
                </a:r>
                <a:endParaRPr lang="ko-KR" altLang="en-US" sz="1600"/>
              </a:p>
            </p:txBody>
          </p:sp>
        </p:grpSp>
      </p:grpSp>
      <p:pic>
        <p:nvPicPr>
          <p:cNvPr id="36" name="그림 35">
            <a:extLst>
              <a:ext uri="{FF2B5EF4-FFF2-40B4-BE49-F238E27FC236}">
                <a16:creationId xmlns:a16="http://schemas.microsoft.com/office/drawing/2014/main" id="{E4349ABB-E23D-A8C1-5C9B-1EAE4CF2BCB6}"/>
              </a:ext>
            </a:extLst>
          </p:cNvPr>
          <p:cNvPicPr>
            <a:picLocks noChangeAspect="1"/>
          </p:cNvPicPr>
          <p:nvPr/>
        </p:nvPicPr>
        <p:blipFill>
          <a:blip r:embed="rId6"/>
          <a:stretch>
            <a:fillRect/>
          </a:stretch>
        </p:blipFill>
        <p:spPr>
          <a:xfrm>
            <a:off x="633457" y="1937029"/>
            <a:ext cx="2190635" cy="1436649"/>
          </a:xfrm>
          <a:prstGeom prst="rect">
            <a:avLst/>
          </a:prstGeom>
        </p:spPr>
      </p:pic>
      <p:sp>
        <p:nvSpPr>
          <p:cNvPr id="42" name="TextBox 41">
            <a:extLst>
              <a:ext uri="{FF2B5EF4-FFF2-40B4-BE49-F238E27FC236}">
                <a16:creationId xmlns:a16="http://schemas.microsoft.com/office/drawing/2014/main" id="{E931F827-D3EA-2277-4FEA-2336A81254E9}"/>
              </a:ext>
            </a:extLst>
          </p:cNvPr>
          <p:cNvSpPr txBox="1"/>
          <p:nvPr/>
        </p:nvSpPr>
        <p:spPr>
          <a:xfrm>
            <a:off x="3230880" y="2835339"/>
            <a:ext cx="2858973" cy="830997"/>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(MFCC, Mel Spectrogram, </a:t>
            </a:r>
          </a:p>
          <a:p>
            <a:pPr algn="ctr"/>
            <a:r>
              <a:rPr lang="en-US" altLang="ko-KR" sz="1600" b="1" i="1">
                <a:ea typeface="돋움"/>
              </a:rPr>
              <a:t>Log-Mel Spectrogram, GTCC) </a:t>
            </a:r>
            <a:endParaRPr lang="en-US" sz="1600" b="1" i="1">
              <a:ea typeface="돋움"/>
            </a:endParaRPr>
          </a:p>
        </p:txBody>
      </p:sp>
      <p:sp>
        <p:nvSpPr>
          <p:cNvPr id="43" name="TextBox 42">
            <a:extLst>
              <a:ext uri="{FF2B5EF4-FFF2-40B4-BE49-F238E27FC236}">
                <a16:creationId xmlns:a16="http://schemas.microsoft.com/office/drawing/2014/main" id="{1BD0EDA9-3FDF-BDDF-6085-0CE1717CB60F}"/>
              </a:ext>
            </a:extLst>
          </p:cNvPr>
          <p:cNvSpPr txBox="1"/>
          <p:nvPr/>
        </p:nvSpPr>
        <p:spPr>
          <a:xfrm>
            <a:off x="7080856" y="3452582"/>
            <a:ext cx="1076499" cy="261610"/>
          </a:xfrm>
          <a:prstGeom prst="rect">
            <a:avLst/>
          </a:prstGeom>
          <a:noFill/>
        </p:spPr>
        <p:txBody>
          <a:bodyPr wrap="square" lIns="91440" tIns="45720" rIns="91440" bIns="45720" rtlCol="0" anchor="t">
            <a:spAutoFit/>
          </a:bodyPr>
          <a:lstStyle/>
          <a:p>
            <a:r>
              <a:rPr lang="en-US" altLang="ko-KR" sz="1100" b="1" u="sng">
                <a:ea typeface="돋움"/>
              </a:rPr>
              <a:t>Audio Feature </a:t>
            </a:r>
            <a:endParaRPr lang="ko-KR" altLang="en-US"/>
          </a:p>
        </p:txBody>
      </p:sp>
      <p:sp>
        <p:nvSpPr>
          <p:cNvPr id="47" name="Text Placeholder 3">
            <a:extLst>
              <a:ext uri="{FF2B5EF4-FFF2-40B4-BE49-F238E27FC236}">
                <a16:creationId xmlns:a16="http://schemas.microsoft.com/office/drawing/2014/main" id="{0AFCF1CA-41F8-9D23-F142-25B221F1C6E2}"/>
              </a:ext>
            </a:extLst>
          </p:cNvPr>
          <p:cNvSpPr>
            <a:spLocks noGrp="1"/>
          </p:cNvSpPr>
          <p:nvPr>
            <p:ph type="body" sz="quarter" idx="14"/>
          </p:nvPr>
        </p:nvSpPr>
        <p:spPr>
          <a:xfrm>
            <a:off x="1077362" y="5272982"/>
            <a:ext cx="7176181" cy="581411"/>
          </a:xfrm>
        </p:spPr>
        <p:txBody>
          <a:bodyPr vert="horz" lIns="0" tIns="0" rIns="0" bIns="0" rtlCol="0" anchor="t">
            <a:noAutofit/>
          </a:bodyPr>
          <a:lstStyle/>
          <a:p>
            <a:r>
              <a:rPr lang="en-US" sz="2400" dirty="0">
                <a:latin typeface="Franklin Gothic Medium Cond"/>
                <a:ea typeface="돋움"/>
              </a:rPr>
              <a:t>Using low sampling </a:t>
            </a:r>
            <a:r>
              <a:rPr lang="en-US" sz="2400">
                <a:latin typeface="Franklin Gothic Medium Cond"/>
                <a:ea typeface="돋움"/>
              </a:rPr>
              <a:t>rates                  Data size becomes smaller 		</a:t>
            </a:r>
            <a:endParaRPr lang="en-US" altLang="ko-KR" sz="2400">
              <a:latin typeface="Franklin Gothic Medium Cond"/>
              <a:ea typeface="돋움"/>
            </a:endParaRPr>
          </a:p>
        </p:txBody>
      </p:sp>
      <p:cxnSp>
        <p:nvCxnSpPr>
          <p:cNvPr id="10" name="직선 화살표 연결선 9">
            <a:extLst>
              <a:ext uri="{FF2B5EF4-FFF2-40B4-BE49-F238E27FC236}">
                <a16:creationId xmlns:a16="http://schemas.microsoft.com/office/drawing/2014/main" id="{B3DBBC86-5422-2017-5EE0-920822A644AA}"/>
              </a:ext>
            </a:extLst>
          </p:cNvPr>
          <p:cNvCxnSpPr>
            <a:cxnSpLocks/>
          </p:cNvCxnSpPr>
          <p:nvPr/>
        </p:nvCxnSpPr>
        <p:spPr>
          <a:xfrm>
            <a:off x="320263" y="4986608"/>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E02F0537-5285-F19C-B4A6-85C247EA747F}"/>
              </a:ext>
            </a:extLst>
          </p:cNvPr>
          <p:cNvCxnSpPr/>
          <p:nvPr/>
        </p:nvCxnSpPr>
        <p:spPr>
          <a:xfrm>
            <a:off x="4461555" y="5491657"/>
            <a:ext cx="370891"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3D309-9CF8-F8BD-46DF-CEE8D1BC7C9B}"/>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6" name="제목 15">
            <a:extLst>
              <a:ext uri="{FF2B5EF4-FFF2-40B4-BE49-F238E27FC236}">
                <a16:creationId xmlns:a16="http://schemas.microsoft.com/office/drawing/2014/main" id="{E979E26A-536E-502D-5A7F-FCA751412F0C}"/>
              </a:ext>
            </a:extLst>
          </p:cNvPr>
          <p:cNvSpPr>
            <a:spLocks noGrp="1"/>
          </p:cNvSpPr>
          <p:nvPr>
            <p:ph type="ctrTitle"/>
          </p:nvPr>
        </p:nvSpPr>
        <p:spPr>
          <a:xfrm>
            <a:off x="1117214" y="442674"/>
            <a:ext cx="6925732" cy="443198"/>
          </a:xfrm>
        </p:spPr>
        <p:txBody>
          <a:bodyPr/>
          <a:lstStyle/>
          <a:p>
            <a:r>
              <a:rPr lang="en-US" altLang="ko-KR" dirty="0">
                <a:latin typeface="Franklin Gothic Medium"/>
                <a:ea typeface="돋움"/>
              </a:rPr>
              <a:t>Experiment – Audio Classification</a:t>
            </a:r>
            <a:endParaRPr lang="ko-KR" i="0" dirty="0"/>
          </a:p>
        </p:txBody>
      </p:sp>
    </p:spTree>
    <p:extLst>
      <p:ext uri="{BB962C8B-B14F-4D97-AF65-F5344CB8AC3E}">
        <p14:creationId xmlns:p14="http://schemas.microsoft.com/office/powerpoint/2010/main" val="148104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a:xfrm>
            <a:off x="1117214" y="442674"/>
            <a:ext cx="6925732" cy="443198"/>
          </a:xfrm>
        </p:spPr>
        <p:txBody>
          <a:bodyPr/>
          <a:lstStyle/>
          <a:p>
            <a:r>
              <a:rPr lang="en-US">
                <a:latin typeface="Franklin Gothic Medium"/>
              </a:rPr>
              <a:t>Experiment – Image Classification</a:t>
            </a:r>
            <a:endParaRPr lang="en-US" altLang="ko-KR">
              <a:latin typeface="Franklin Gothic Medium"/>
              <a:ea typeface="돋움"/>
            </a:endParaRPr>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70955"/>
            <a:ext cx="3584084" cy="715208"/>
          </a:xfrm>
        </p:spPr>
        <p:txBody>
          <a:bodyPr/>
          <a:lstStyle/>
          <a:p>
            <a:r>
              <a:rPr lang="en-US" altLang="ko-KR" dirty="0">
                <a:latin typeface="Franklin Gothic Demi Cond"/>
                <a:ea typeface="돋움"/>
              </a:rPr>
              <a:t>💡 2. Image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18</a:t>
            </a:fld>
            <a:endParaRPr 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7D435C79-2262-C0E2-A5E8-F7C7AD75EF99}"/>
              </a:ext>
            </a:extLst>
          </p:cNvPr>
          <p:cNvSpPr/>
          <p:nvPr/>
        </p:nvSpPr>
        <p:spPr>
          <a:xfrm>
            <a:off x="3367053" y="2302562"/>
            <a:ext cx="2072804" cy="58110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A7EB4AC-D0AA-2AF7-4438-A86C58D07969}"/>
              </a:ext>
            </a:extLst>
          </p:cNvPr>
          <p:cNvSpPr txBox="1"/>
          <p:nvPr/>
        </p:nvSpPr>
        <p:spPr>
          <a:xfrm>
            <a:off x="2704104" y="2883666"/>
            <a:ext cx="3373908" cy="584775"/>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(only MFCC, Mel Spectrogram) </a:t>
            </a:r>
          </a:p>
        </p:txBody>
      </p:sp>
      <p:sp>
        <p:nvSpPr>
          <p:cNvPr id="15" name="TextBox 14">
            <a:extLst>
              <a:ext uri="{FF2B5EF4-FFF2-40B4-BE49-F238E27FC236}">
                <a16:creationId xmlns:a16="http://schemas.microsoft.com/office/drawing/2014/main" id="{6B205818-1A1F-8F65-A352-4B29D6D5AB91}"/>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2" name="Text Placeholder 3">
            <a:extLst>
              <a:ext uri="{FF2B5EF4-FFF2-40B4-BE49-F238E27FC236}">
                <a16:creationId xmlns:a16="http://schemas.microsoft.com/office/drawing/2014/main" id="{95A03DAA-737F-5A83-01E2-8503731B8936}"/>
              </a:ext>
            </a:extLst>
          </p:cNvPr>
          <p:cNvSpPr>
            <a:spLocks noGrp="1"/>
          </p:cNvSpPr>
          <p:nvPr>
            <p:ph type="body" sz="quarter" idx="14"/>
          </p:nvPr>
        </p:nvSpPr>
        <p:spPr>
          <a:xfrm>
            <a:off x="787812" y="5764366"/>
            <a:ext cx="7686535" cy="550012"/>
          </a:xfrm>
        </p:spPr>
        <p:txBody>
          <a:bodyPr vert="horz" lIns="0" tIns="0" rIns="0" bIns="0" rtlCol="0" anchor="t">
            <a:noAutofit/>
          </a:bodyPr>
          <a:lstStyle/>
          <a:p>
            <a:r>
              <a:rPr lang="en-US" altLang="ko-KR" sz="2400">
                <a:latin typeface="Franklin Gothic Medium Cond"/>
                <a:ea typeface="돋움"/>
              </a:rPr>
              <a:t>The</a:t>
            </a:r>
            <a:r>
              <a:rPr lang="ko-KR" sz="2400">
                <a:latin typeface="Franklin Gothic Medium Cond"/>
                <a:ea typeface="돋움"/>
              </a:rPr>
              <a:t> </a:t>
            </a:r>
            <a:r>
              <a:rPr lang="en-US" altLang="ko-KR" sz="2400" err="1">
                <a:latin typeface="Franklin Gothic Medium Cond"/>
                <a:ea typeface="돋움"/>
              </a:rPr>
              <a:t>mel</a:t>
            </a:r>
            <a:r>
              <a:rPr lang="en-US" altLang="ko-KR" sz="2400">
                <a:latin typeface="Franklin Gothic Medium Cond"/>
                <a:ea typeface="돋움"/>
              </a:rPr>
              <a:t>-spectrogram</a:t>
            </a:r>
            <a:r>
              <a:rPr lang="ko-KR" altLang="en-US" sz="2400">
                <a:latin typeface="Franklin Gothic Medium Cond"/>
                <a:ea typeface="돋움"/>
              </a:rPr>
              <a:t> </a:t>
            </a:r>
            <a:r>
              <a:rPr lang="en-US" altLang="ko-KR" sz="2400">
                <a:latin typeface="Franklin Gothic Medium Cond"/>
                <a:ea typeface="돋움"/>
              </a:rPr>
              <a:t>image</a:t>
            </a:r>
            <a:r>
              <a:rPr lang="ko-KR" sz="2400">
                <a:latin typeface="Franklin Gothic Medium Cond"/>
                <a:ea typeface="돋움"/>
              </a:rPr>
              <a:t> </a:t>
            </a:r>
            <a:r>
              <a:rPr lang="en-US" altLang="ko-KR" sz="2400">
                <a:latin typeface="Franklin Gothic Medium Cond"/>
                <a:ea typeface="돋움"/>
              </a:rPr>
              <a:t>for</a:t>
            </a:r>
            <a:r>
              <a:rPr lang="ko-KR" altLang="en-US" sz="2400">
                <a:latin typeface="Franklin Gothic Medium Cond"/>
                <a:ea typeface="돋움"/>
              </a:rPr>
              <a:t> </a:t>
            </a:r>
            <a:r>
              <a:rPr lang="ko-KR" altLang="en-US" sz="2400" err="1">
                <a:latin typeface="Franklin Gothic Medium Cond"/>
                <a:ea typeface="돋움"/>
              </a:rPr>
              <a:t>e</a:t>
            </a:r>
            <a:r>
              <a:rPr lang="en-US" altLang="ko-KR" sz="2400">
                <a:latin typeface="Franklin Gothic Medium Cond"/>
                <a:ea typeface="돋움"/>
              </a:rPr>
              <a:t>ach</a:t>
            </a:r>
            <a:r>
              <a:rPr lang="ko-KR" sz="2400">
                <a:latin typeface="Franklin Gothic Medium Cond"/>
                <a:ea typeface="돋움"/>
              </a:rPr>
              <a:t> </a:t>
            </a:r>
            <a:r>
              <a:rPr lang="en-US" altLang="ko-KR" sz="2400">
                <a:latin typeface="Franklin Gothic Medium Cond"/>
                <a:ea typeface="돋움"/>
              </a:rPr>
              <a:t>animal</a:t>
            </a:r>
            <a:r>
              <a:rPr lang="ko-KR" altLang="en-US" sz="2400">
                <a:latin typeface="Franklin Gothic Medium Cond"/>
                <a:ea typeface="돋움"/>
              </a:rPr>
              <a:t> </a:t>
            </a:r>
            <a:r>
              <a:rPr lang="en-US" altLang="ko-KR" sz="2400">
                <a:latin typeface="Franklin Gothic Medium Cond"/>
                <a:ea typeface="돋움"/>
              </a:rPr>
              <a:t>looks</a:t>
            </a:r>
            <a:r>
              <a:rPr lang="ko-KR" sz="2400">
                <a:latin typeface="Franklin Gothic Medium Cond"/>
                <a:ea typeface="돋움"/>
              </a:rPr>
              <a:t> </a:t>
            </a:r>
            <a:r>
              <a:rPr lang="en-US" altLang="ko-KR" sz="2400">
                <a:latin typeface="Franklin Gothic Medium Cond"/>
                <a:ea typeface="돋움"/>
              </a:rPr>
              <a:t>very</a:t>
            </a:r>
            <a:r>
              <a:rPr lang="ko-KR" sz="2400">
                <a:latin typeface="Franklin Gothic Medium Cond"/>
                <a:ea typeface="돋움"/>
              </a:rPr>
              <a:t> </a:t>
            </a:r>
            <a:r>
              <a:rPr lang="en-US" altLang="ko-KR" sz="2400">
                <a:latin typeface="Franklin Gothic Medium Cond"/>
                <a:ea typeface="돋움"/>
              </a:rPr>
              <a:t>different.</a:t>
            </a:r>
            <a:endParaRPr lang="ko-KR" altLang="en-US" sz="2400">
              <a:ea typeface="돋움"/>
            </a:endParaRPr>
          </a:p>
        </p:txBody>
      </p:sp>
      <p:pic>
        <p:nvPicPr>
          <p:cNvPr id="13" name="그림 13" descr="텍스트이(가) 표시된 사진&#10;&#10;자동 생성된 설명">
            <a:extLst>
              <a:ext uri="{FF2B5EF4-FFF2-40B4-BE49-F238E27FC236}">
                <a16:creationId xmlns:a16="http://schemas.microsoft.com/office/drawing/2014/main" id="{AD302ED0-1817-F179-C44D-A59733FB4153}"/>
              </a:ext>
            </a:extLst>
          </p:cNvPr>
          <p:cNvPicPr>
            <a:picLocks noChangeAspect="1"/>
          </p:cNvPicPr>
          <p:nvPr/>
        </p:nvPicPr>
        <p:blipFill>
          <a:blip r:embed="rId3"/>
          <a:stretch>
            <a:fillRect/>
          </a:stretch>
        </p:blipFill>
        <p:spPr>
          <a:xfrm>
            <a:off x="397995" y="4465125"/>
            <a:ext cx="2743200" cy="1066800"/>
          </a:xfrm>
          <a:prstGeom prst="rect">
            <a:avLst/>
          </a:prstGeom>
        </p:spPr>
      </p:pic>
      <p:pic>
        <p:nvPicPr>
          <p:cNvPr id="14" name="그림 19" descr="텍스트이(가) 표시된 사진&#10;&#10;자동 생성된 설명">
            <a:extLst>
              <a:ext uri="{FF2B5EF4-FFF2-40B4-BE49-F238E27FC236}">
                <a16:creationId xmlns:a16="http://schemas.microsoft.com/office/drawing/2014/main" id="{4810C2E7-99A0-B2A5-EDB3-7AE052FDDD57}"/>
              </a:ext>
            </a:extLst>
          </p:cNvPr>
          <p:cNvPicPr>
            <a:picLocks noChangeAspect="1"/>
          </p:cNvPicPr>
          <p:nvPr/>
        </p:nvPicPr>
        <p:blipFill>
          <a:blip r:embed="rId4"/>
          <a:stretch>
            <a:fillRect/>
          </a:stretch>
        </p:blipFill>
        <p:spPr>
          <a:xfrm>
            <a:off x="3247331" y="4465125"/>
            <a:ext cx="2743200" cy="1066800"/>
          </a:xfrm>
          <a:prstGeom prst="rect">
            <a:avLst/>
          </a:prstGeom>
        </p:spPr>
      </p:pic>
      <p:pic>
        <p:nvPicPr>
          <p:cNvPr id="21" name="그림 21" descr="텍스트이(가) 표시된 사진&#10;&#10;자동 생성된 설명">
            <a:extLst>
              <a:ext uri="{FF2B5EF4-FFF2-40B4-BE49-F238E27FC236}">
                <a16:creationId xmlns:a16="http://schemas.microsoft.com/office/drawing/2014/main" id="{C5113136-5D6D-9D4C-4843-07F835B20699}"/>
              </a:ext>
            </a:extLst>
          </p:cNvPr>
          <p:cNvPicPr>
            <a:picLocks noChangeAspect="1"/>
          </p:cNvPicPr>
          <p:nvPr/>
        </p:nvPicPr>
        <p:blipFill>
          <a:blip r:embed="rId5"/>
          <a:stretch>
            <a:fillRect/>
          </a:stretch>
        </p:blipFill>
        <p:spPr>
          <a:xfrm>
            <a:off x="6121160" y="4465125"/>
            <a:ext cx="2743200" cy="1066800"/>
          </a:xfrm>
          <a:prstGeom prst="rect">
            <a:avLst/>
          </a:prstGeom>
        </p:spPr>
      </p:pic>
      <p:grpSp>
        <p:nvGrpSpPr>
          <p:cNvPr id="20" name="그룹 19">
            <a:extLst>
              <a:ext uri="{FF2B5EF4-FFF2-40B4-BE49-F238E27FC236}">
                <a16:creationId xmlns:a16="http://schemas.microsoft.com/office/drawing/2014/main" id="{F6BC01A5-8479-766C-5646-2CD6B6C0BB47}"/>
              </a:ext>
            </a:extLst>
          </p:cNvPr>
          <p:cNvGrpSpPr/>
          <p:nvPr/>
        </p:nvGrpSpPr>
        <p:grpSpPr>
          <a:xfrm>
            <a:off x="5998803" y="2653321"/>
            <a:ext cx="2550457" cy="1263824"/>
            <a:chOff x="5998803" y="2653321"/>
            <a:chExt cx="2550457" cy="1263824"/>
          </a:xfrm>
        </p:grpSpPr>
        <p:sp>
          <p:nvSpPr>
            <p:cNvPr id="16" name="TextBox 15">
              <a:extLst>
                <a:ext uri="{FF2B5EF4-FFF2-40B4-BE49-F238E27FC236}">
                  <a16:creationId xmlns:a16="http://schemas.microsoft.com/office/drawing/2014/main" id="{73A8479D-3F70-92EC-65F7-490522BDA96F}"/>
                </a:ext>
              </a:extLst>
            </p:cNvPr>
            <p:cNvSpPr txBox="1"/>
            <p:nvPr/>
          </p:nvSpPr>
          <p:spPr>
            <a:xfrm flipH="1">
              <a:off x="5998803" y="3655535"/>
              <a:ext cx="2550456" cy="261610"/>
            </a:xfrm>
            <a:prstGeom prst="rect">
              <a:avLst/>
            </a:prstGeom>
            <a:noFill/>
          </p:spPr>
          <p:txBody>
            <a:bodyPr wrap="square" lIns="91440" tIns="45720" rIns="91440" bIns="45720" rtlCol="0" anchor="t">
              <a:spAutoFit/>
            </a:bodyPr>
            <a:lstStyle/>
            <a:p>
              <a:pPr algn="ctr"/>
              <a:r>
                <a:rPr lang="en-US" altLang="ko-KR" sz="1000" b="1">
                  <a:ea typeface="돋움"/>
                </a:rPr>
                <a:t>(b) </a:t>
              </a:r>
              <a:r>
                <a:rPr lang="en-US" altLang="ko-KR" sz="1100" b="1">
                  <a:ea typeface="돋움"/>
                </a:rPr>
                <a:t>Extracted</a:t>
              </a:r>
              <a:r>
                <a:rPr lang="en-US" altLang="ko-KR" sz="1000" b="1">
                  <a:ea typeface="돋움"/>
                </a:rPr>
                <a:t> feature in Mel Spectrogram</a:t>
              </a:r>
              <a:endParaRPr lang="ko-KR" altLang="en-US" sz="1000">
                <a:ea typeface="돋움"/>
              </a:endParaRPr>
            </a:p>
          </p:txBody>
        </p:sp>
        <p:pic>
          <p:nvPicPr>
            <p:cNvPr id="22" name="그림 22" descr="텍스트이(가) 표시된 사진&#10;&#10;자동 생성된 설명">
              <a:extLst>
                <a:ext uri="{FF2B5EF4-FFF2-40B4-BE49-F238E27FC236}">
                  <a16:creationId xmlns:a16="http://schemas.microsoft.com/office/drawing/2014/main" id="{73B944E7-5903-EAC7-E09E-72CD850B4C58}"/>
                </a:ext>
              </a:extLst>
            </p:cNvPr>
            <p:cNvPicPr>
              <a:picLocks noChangeAspect="1"/>
            </p:cNvPicPr>
            <p:nvPr/>
          </p:nvPicPr>
          <p:blipFill>
            <a:blip r:embed="rId5"/>
            <a:stretch>
              <a:fillRect/>
            </a:stretch>
          </p:blipFill>
          <p:spPr>
            <a:xfrm>
              <a:off x="6010167" y="2653321"/>
              <a:ext cx="2539093" cy="985158"/>
            </a:xfrm>
            <a:prstGeom prst="rect">
              <a:avLst/>
            </a:prstGeom>
          </p:spPr>
        </p:pic>
      </p:grpSp>
      <p:cxnSp>
        <p:nvCxnSpPr>
          <p:cNvPr id="23" name="직선 화살표 연결선 22">
            <a:extLst>
              <a:ext uri="{FF2B5EF4-FFF2-40B4-BE49-F238E27FC236}">
                <a16:creationId xmlns:a16="http://schemas.microsoft.com/office/drawing/2014/main" id="{80945A4C-78D6-2541-23F9-DCB2007B7CF4}"/>
              </a:ext>
            </a:extLst>
          </p:cNvPr>
          <p:cNvCxnSpPr>
            <a:cxnSpLocks/>
          </p:cNvCxnSpPr>
          <p:nvPr/>
        </p:nvCxnSpPr>
        <p:spPr>
          <a:xfrm>
            <a:off x="320263" y="3983507"/>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01C650B-80C3-E011-3C58-BC9ED23FFD60}"/>
              </a:ext>
            </a:extLst>
          </p:cNvPr>
          <p:cNvSpPr txBox="1"/>
          <p:nvPr/>
        </p:nvSpPr>
        <p:spPr>
          <a:xfrm>
            <a:off x="991266"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[Bird] </a:t>
            </a:r>
            <a:endParaRPr lang="ko-KR" altLang="en-US" sz="1600" b="1">
              <a:ea typeface="돋움"/>
            </a:endParaRPr>
          </a:p>
        </p:txBody>
      </p:sp>
      <p:sp>
        <p:nvSpPr>
          <p:cNvPr id="8" name="TextBox 7">
            <a:extLst>
              <a:ext uri="{FF2B5EF4-FFF2-40B4-BE49-F238E27FC236}">
                <a16:creationId xmlns:a16="http://schemas.microsoft.com/office/drawing/2014/main" id="{B1D62C7A-2948-D0F4-1677-5BBBE233354A}"/>
              </a:ext>
            </a:extLst>
          </p:cNvPr>
          <p:cNvSpPr txBox="1"/>
          <p:nvPr/>
        </p:nvSpPr>
        <p:spPr>
          <a:xfrm>
            <a:off x="3840602"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[Chicken] </a:t>
            </a:r>
            <a:endParaRPr lang="ko-KR" altLang="en-US" sz="1600" b="1">
              <a:ea typeface="돋움"/>
            </a:endParaRPr>
          </a:p>
        </p:txBody>
      </p:sp>
      <p:sp>
        <p:nvSpPr>
          <p:cNvPr id="10" name="TextBox 9">
            <a:extLst>
              <a:ext uri="{FF2B5EF4-FFF2-40B4-BE49-F238E27FC236}">
                <a16:creationId xmlns:a16="http://schemas.microsoft.com/office/drawing/2014/main" id="{5C04C275-B14E-0FC4-6C3E-7E956A079715}"/>
              </a:ext>
            </a:extLst>
          </p:cNvPr>
          <p:cNvSpPr txBox="1"/>
          <p:nvPr/>
        </p:nvSpPr>
        <p:spPr>
          <a:xfrm>
            <a:off x="6714431" y="4152024"/>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[Coyote]</a:t>
            </a:r>
          </a:p>
        </p:txBody>
      </p:sp>
      <p:grpSp>
        <p:nvGrpSpPr>
          <p:cNvPr id="18" name="그룹 17">
            <a:extLst>
              <a:ext uri="{FF2B5EF4-FFF2-40B4-BE49-F238E27FC236}">
                <a16:creationId xmlns:a16="http://schemas.microsoft.com/office/drawing/2014/main" id="{513C7E47-7210-AA96-82BA-2EC8EF66539C}"/>
              </a:ext>
            </a:extLst>
          </p:cNvPr>
          <p:cNvGrpSpPr/>
          <p:nvPr/>
        </p:nvGrpSpPr>
        <p:grpSpPr>
          <a:xfrm>
            <a:off x="6013514" y="1311121"/>
            <a:ext cx="2539093" cy="1254550"/>
            <a:chOff x="6013514" y="1311121"/>
            <a:chExt cx="2539093" cy="1254550"/>
          </a:xfrm>
        </p:grpSpPr>
        <p:sp>
          <p:nvSpPr>
            <p:cNvPr id="17" name="TextBox 16">
              <a:extLst>
                <a:ext uri="{FF2B5EF4-FFF2-40B4-BE49-F238E27FC236}">
                  <a16:creationId xmlns:a16="http://schemas.microsoft.com/office/drawing/2014/main" id="{0C9BEB49-E537-DA5B-979B-198206A9EA5A}"/>
                </a:ext>
              </a:extLst>
            </p:cNvPr>
            <p:cNvSpPr txBox="1"/>
            <p:nvPr/>
          </p:nvSpPr>
          <p:spPr>
            <a:xfrm>
              <a:off x="6284707" y="2304061"/>
              <a:ext cx="198797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100" b="1">
                  <a:solidFill>
                    <a:srgbClr val="000000"/>
                  </a:solidFill>
                  <a:ea typeface="돋움"/>
                </a:rPr>
                <a:t>(a) Extracted feature in MFCC</a:t>
              </a:r>
              <a:endParaRPr lang="ko-KR" altLang="en-US" sz="1100">
                <a:solidFill>
                  <a:srgbClr val="000000"/>
                </a:solidFill>
                <a:ea typeface="돋움"/>
              </a:endParaRPr>
            </a:p>
          </p:txBody>
        </p:sp>
        <p:pic>
          <p:nvPicPr>
            <p:cNvPr id="25" name="그림 24">
              <a:extLst>
                <a:ext uri="{FF2B5EF4-FFF2-40B4-BE49-F238E27FC236}">
                  <a16:creationId xmlns:a16="http://schemas.microsoft.com/office/drawing/2014/main" id="{40B60FDA-E3C9-3E36-473C-CFCF1EA60F8D}"/>
                </a:ext>
              </a:extLst>
            </p:cNvPr>
            <p:cNvPicPr>
              <a:picLocks noChangeAspect="1"/>
            </p:cNvPicPr>
            <p:nvPr/>
          </p:nvPicPr>
          <p:blipFill>
            <a:blip r:embed="rId6"/>
            <a:stretch>
              <a:fillRect/>
            </a:stretch>
          </p:blipFill>
          <p:spPr>
            <a:xfrm>
              <a:off x="6013514" y="1311121"/>
              <a:ext cx="2539093" cy="987425"/>
            </a:xfrm>
            <a:prstGeom prst="rect">
              <a:avLst/>
            </a:prstGeom>
          </p:spPr>
        </p:pic>
      </p:grpSp>
      <p:pic>
        <p:nvPicPr>
          <p:cNvPr id="26" name="그림 25">
            <a:extLst>
              <a:ext uri="{FF2B5EF4-FFF2-40B4-BE49-F238E27FC236}">
                <a16:creationId xmlns:a16="http://schemas.microsoft.com/office/drawing/2014/main" id="{E59CFAE7-D648-5559-DA30-6B5DE58F3040}"/>
              </a:ext>
            </a:extLst>
          </p:cNvPr>
          <p:cNvPicPr>
            <a:picLocks noChangeAspect="1"/>
          </p:cNvPicPr>
          <p:nvPr/>
        </p:nvPicPr>
        <p:blipFill>
          <a:blip r:embed="rId7"/>
          <a:stretch>
            <a:fillRect/>
          </a:stretch>
        </p:blipFill>
        <p:spPr>
          <a:xfrm>
            <a:off x="633457" y="1937029"/>
            <a:ext cx="2190635" cy="1436649"/>
          </a:xfrm>
          <a:prstGeom prst="rect">
            <a:avLst/>
          </a:prstGeom>
        </p:spPr>
      </p:pic>
    </p:spTree>
    <p:extLst>
      <p:ext uri="{BB962C8B-B14F-4D97-AF65-F5344CB8AC3E}">
        <p14:creationId xmlns:p14="http://schemas.microsoft.com/office/powerpoint/2010/main" val="254323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886397"/>
          </a:xfrm>
        </p:spPr>
        <p:txBody>
          <a:bodyPr/>
          <a:lstStyle/>
          <a:p>
            <a:r>
              <a:rPr lang="en-US" altLang="ko-KR" dirty="0">
                <a:latin typeface="Franklin Gothic Medium"/>
                <a:ea typeface="돋움"/>
              </a:rPr>
              <a:t>Result</a:t>
            </a:r>
            <a:endParaRPr lang="ko-KR" i="0" dirty="0">
              <a:latin typeface="Franklin Gothic Medium"/>
              <a:ea typeface="돋움"/>
            </a:endParaRPr>
          </a:p>
          <a:p>
            <a:endParaRPr lang="ko-KR" altLang="en-US" dirty="0">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1208"/>
            <a:ext cx="6914445" cy="338554"/>
          </a:xfrm>
        </p:spPr>
        <p:txBody>
          <a:bodyPr/>
          <a:lstStyle/>
          <a:p>
            <a:r>
              <a:rPr lang="ko-KR" altLang="en-US" dirty="0">
                <a:latin typeface="Franklin Gothic Demi Cond"/>
                <a:ea typeface="돋움"/>
              </a:rPr>
              <a:t>💡 </a:t>
            </a:r>
            <a:r>
              <a:rPr lang="ko-KR" altLang="en-US" dirty="0" err="1">
                <a:latin typeface="Franklin Gothic Demi Cond"/>
                <a:ea typeface="돋움"/>
              </a:rPr>
              <a:t>Evaluation</a:t>
            </a:r>
            <a:r>
              <a:rPr lang="ko-KR" altLang="en-US" dirty="0">
                <a:latin typeface="Franklin Gothic Demi Cond"/>
                <a:ea typeface="돋움"/>
              </a:rPr>
              <a:t> </a:t>
            </a:r>
            <a:r>
              <a:rPr lang="ko-KR" altLang="en-US" dirty="0" err="1">
                <a:latin typeface="Franklin Gothic Demi Cond"/>
                <a:ea typeface="돋움"/>
              </a:rPr>
              <a:t>Metrics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10" name="그림 10">
            <a:extLst>
              <a:ext uri="{FF2B5EF4-FFF2-40B4-BE49-F238E27FC236}">
                <a16:creationId xmlns:a16="http://schemas.microsoft.com/office/drawing/2014/main" id="{F32CE282-443A-9939-C921-D731D5C7B676}"/>
              </a:ext>
            </a:extLst>
          </p:cNvPr>
          <p:cNvPicPr>
            <a:picLocks noChangeAspect="1"/>
          </p:cNvPicPr>
          <p:nvPr/>
        </p:nvPicPr>
        <p:blipFill>
          <a:blip r:embed="rId3"/>
          <a:stretch>
            <a:fillRect/>
          </a:stretch>
        </p:blipFill>
        <p:spPr>
          <a:xfrm>
            <a:off x="5064060" y="2262071"/>
            <a:ext cx="3370099" cy="2604048"/>
          </a:xfrm>
          <a:prstGeom prst="rect">
            <a:avLst/>
          </a:prstGeom>
        </p:spPr>
      </p:pic>
      <p:sp>
        <p:nvSpPr>
          <p:cNvPr id="14" name="TextBox 13">
            <a:extLst>
              <a:ext uri="{FF2B5EF4-FFF2-40B4-BE49-F238E27FC236}">
                <a16:creationId xmlns:a16="http://schemas.microsoft.com/office/drawing/2014/main" id="{C9E32C81-2E92-E611-6352-090D8A39652A}"/>
              </a:ext>
            </a:extLst>
          </p:cNvPr>
          <p:cNvSpPr txBox="1"/>
          <p:nvPr/>
        </p:nvSpPr>
        <p:spPr>
          <a:xfrm>
            <a:off x="2072916" y="3145184"/>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Accuracy</a:t>
            </a:r>
            <a:endParaRPr lang="ko-KR" altLang="en-US" sz="2400">
              <a:ea typeface="돋움"/>
            </a:endParaRPr>
          </a:p>
        </p:txBody>
      </p:sp>
      <p:sp>
        <p:nvSpPr>
          <p:cNvPr id="15" name="TextBox 14">
            <a:extLst>
              <a:ext uri="{FF2B5EF4-FFF2-40B4-BE49-F238E27FC236}">
                <a16:creationId xmlns:a16="http://schemas.microsoft.com/office/drawing/2014/main" id="{A4AE29E0-060A-76A5-C041-4A7162CFA1B1}"/>
              </a:ext>
            </a:extLst>
          </p:cNvPr>
          <p:cNvSpPr txBox="1"/>
          <p:nvPr/>
        </p:nvSpPr>
        <p:spPr>
          <a:xfrm>
            <a:off x="2072916" y="4650785"/>
            <a:ext cx="12743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sz="2400">
              <a:latin typeface="Franklin Gothic Medium Cond"/>
              <a:ea typeface="돋움"/>
            </a:endParaRPr>
          </a:p>
        </p:txBody>
      </p:sp>
      <p:sp>
        <p:nvSpPr>
          <p:cNvPr id="17" name="TextBox 16">
            <a:extLst>
              <a:ext uri="{FF2B5EF4-FFF2-40B4-BE49-F238E27FC236}">
                <a16:creationId xmlns:a16="http://schemas.microsoft.com/office/drawing/2014/main" id="{B3EBC38B-B305-59EC-6312-26677E6F712D}"/>
              </a:ext>
            </a:extLst>
          </p:cNvPr>
          <p:cNvSpPr txBox="1"/>
          <p:nvPr/>
        </p:nvSpPr>
        <p:spPr>
          <a:xfrm>
            <a:off x="2072916" y="5009396"/>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F1 Score</a:t>
            </a:r>
            <a:endParaRPr lang="ko-KR"/>
          </a:p>
        </p:txBody>
      </p:sp>
      <p:sp>
        <p:nvSpPr>
          <p:cNvPr id="18" name="TextBox 17">
            <a:extLst>
              <a:ext uri="{FF2B5EF4-FFF2-40B4-BE49-F238E27FC236}">
                <a16:creationId xmlns:a16="http://schemas.microsoft.com/office/drawing/2014/main" id="{9DE88250-B972-B5A2-6F1C-BC9B1986687D}"/>
              </a:ext>
            </a:extLst>
          </p:cNvPr>
          <p:cNvSpPr txBox="1"/>
          <p:nvPr/>
        </p:nvSpPr>
        <p:spPr>
          <a:xfrm>
            <a:off x="5987748" y="5009395"/>
            <a:ext cx="1620964"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AUC Curve</a:t>
            </a:r>
            <a:endParaRPr lang="ko-K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E432C-B84D-75B7-FAF7-C00D0B51A994}"/>
                  </a:ext>
                </a:extLst>
              </p:cNvPr>
              <p:cNvSpPr txBox="1"/>
              <p:nvPr/>
            </p:nvSpPr>
            <p:spPr>
              <a:xfrm>
                <a:off x="709841" y="2293480"/>
                <a:ext cx="4000518" cy="640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𝐴𝑐𝑐𝑢𝑟𝑎𝑐𝑦</m:t>
                      </m:r>
                      <m:r>
                        <a:rPr lang="en-US" altLang="ko-KR" sz="2000" b="0" i="1" smtClean="0">
                          <a:latin typeface="Cambria Math" panose="02040503050406030204" pitchFamily="18" charset="0"/>
                        </a:rPr>
                        <m:t>= </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num>
                        <m:den>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𝐹𝑁</m:t>
                          </m:r>
                          <m:r>
                            <a:rPr lang="en-US" altLang="ko-KR" sz="2000" b="0" i="1" smtClean="0">
                              <a:latin typeface="Cambria Math" panose="02040503050406030204" pitchFamily="18" charset="0"/>
                            </a:rPr>
                            <m:t>)</m:t>
                          </m:r>
                        </m:den>
                      </m:f>
                    </m:oMath>
                  </m:oMathPara>
                </a14:m>
                <a:endParaRPr lang="ko-KR" altLang="en-US" sz="2000"/>
              </a:p>
            </p:txBody>
          </p:sp>
        </mc:Choice>
        <mc:Fallback xmlns="">
          <p:sp>
            <p:nvSpPr>
              <p:cNvPr id="5" name="TextBox 4">
                <a:extLst>
                  <a:ext uri="{FF2B5EF4-FFF2-40B4-BE49-F238E27FC236}">
                    <a16:creationId xmlns:a16="http://schemas.microsoft.com/office/drawing/2014/main" id="{ADCE432C-B84D-75B7-FAF7-C00D0B51A994}"/>
                  </a:ext>
                </a:extLst>
              </p:cNvPr>
              <p:cNvSpPr txBox="1">
                <a:spLocks noRot="1" noChangeAspect="1" noMove="1" noResize="1" noEditPoints="1" noAdjustHandles="1" noChangeArrowheads="1" noChangeShapeType="1" noTextEdit="1"/>
              </p:cNvSpPr>
              <p:nvPr/>
            </p:nvSpPr>
            <p:spPr>
              <a:xfrm>
                <a:off x="709841" y="2293480"/>
                <a:ext cx="4000518" cy="64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205B72-5336-F939-8157-E3313D9F05D4}"/>
                  </a:ext>
                </a:extLst>
              </p:cNvPr>
              <p:cNvSpPr txBox="1"/>
              <p:nvPr/>
            </p:nvSpPr>
            <p:spPr>
              <a:xfrm>
                <a:off x="709841" y="4245417"/>
                <a:ext cx="3953711"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𝐹</m:t>
                      </m:r>
                      <m:r>
                        <a:rPr lang="en-US" altLang="ko-KR" sz="2000" b="0" i="1" smtClean="0">
                          <a:latin typeface="Cambria Math" panose="02040503050406030204" pitchFamily="18" charset="0"/>
                        </a:rPr>
                        <m:t>1 </m:t>
                      </m:r>
                      <m:r>
                        <a:rPr lang="en-US" altLang="ko-KR" sz="2000" b="0" i="1" smtClean="0">
                          <a:latin typeface="Cambria Math" panose="02040503050406030204" pitchFamily="18" charset="0"/>
                        </a:rPr>
                        <m:t>𝑆𝑐𝑜𝑟𝑒</m:t>
                      </m:r>
                      <m:r>
                        <a:rPr lang="en-US" altLang="ko-KR" sz="2000" b="0" i="1" smtClean="0">
                          <a:latin typeface="Cambria Math" panose="02040503050406030204" pitchFamily="18" charset="0"/>
                        </a:rPr>
                        <m:t>=2×</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𝑟𝑒𝑐𝑎𝑙𝑙</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ea typeface="Cambria Math" panose="02040503050406030204" pitchFamily="18" charset="0"/>
                            </a:rPr>
                            <m:t>𝑝𝑟𝑒𝑐𝑖𝑠𝑖𝑜𝑛</m:t>
                          </m:r>
                        </m:num>
                        <m:den>
                          <m:r>
                            <a:rPr lang="en-US" altLang="ko-KR" sz="2000" i="1">
                              <a:latin typeface="Cambria Math" panose="02040503050406030204" pitchFamily="18" charset="0"/>
                            </a:rPr>
                            <m:t>𝑟𝑒𝑐𝑎𝑙𝑙</m:t>
                          </m:r>
                          <m:r>
                            <a:rPr lang="en-US" altLang="ko-KR" sz="2000" b="0" i="1" smtClean="0">
                              <a:latin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𝑝𝑟𝑒𝑐𝑖𝑠𝑖𝑜𝑛</m:t>
                          </m:r>
                        </m:den>
                      </m:f>
                    </m:oMath>
                  </m:oMathPara>
                </a14:m>
                <a:endParaRPr lang="ko-KR" altLang="en-US" sz="2000"/>
              </a:p>
            </p:txBody>
          </p:sp>
        </mc:Choice>
        <mc:Fallback xmlns="">
          <p:sp>
            <p:nvSpPr>
              <p:cNvPr id="7" name="TextBox 6">
                <a:extLst>
                  <a:ext uri="{FF2B5EF4-FFF2-40B4-BE49-F238E27FC236}">
                    <a16:creationId xmlns:a16="http://schemas.microsoft.com/office/drawing/2014/main" id="{34205B72-5336-F939-8157-E3313D9F05D4}"/>
                  </a:ext>
                </a:extLst>
              </p:cNvPr>
              <p:cNvSpPr txBox="1">
                <a:spLocks noRot="1" noChangeAspect="1" noMove="1" noResize="1" noEditPoints="1" noAdjustHandles="1" noChangeArrowheads="1" noChangeShapeType="1" noTextEdit="1"/>
              </p:cNvSpPr>
              <p:nvPr/>
            </p:nvSpPr>
            <p:spPr>
              <a:xfrm>
                <a:off x="709841" y="4245417"/>
                <a:ext cx="3953711" cy="636200"/>
              </a:xfrm>
              <a:prstGeom prst="rect">
                <a:avLst/>
              </a:prstGeom>
              <a:blipFill>
                <a:blip r:embed="rId5"/>
                <a:stretch>
                  <a:fillRect/>
                </a:stretch>
              </a:blipFill>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227D430F-63CD-F4CE-8661-CAA4A7164BB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602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a:latin typeface="Franklin Gothic Medium"/>
                <a:ea typeface="돋움"/>
              </a:rPr>
              <a:t>CONTENTS</a:t>
            </a:r>
            <a:endParaRPr lang="ko-KR" altLang="en-US">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637019" y="4491115"/>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Experiment</a:t>
            </a:r>
            <a:endParaRPr lang="ko-KR" sz="160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602866" y="4302217"/>
            <a:ext cx="22987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Results</a:t>
            </a:r>
          </a:p>
          <a:p>
            <a:r>
              <a:rPr lang="en-US" altLang="ko-KR" sz="3200">
                <a:latin typeface="Franklin Gothic Demi Cond"/>
                <a:ea typeface="돋움"/>
              </a:rPr>
              <a:t>Conclusion</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6644481" y="4491115"/>
            <a:ext cx="1921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Discussion</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E138AB1D-46CB-27C3-E3A6-05FE940EF216}"/>
              </a:ext>
            </a:extLst>
          </p:cNvPr>
          <p:cNvGraphicFramePr>
            <a:graphicFrameLocks noGrp="1"/>
          </p:cNvGraphicFramePr>
          <p:nvPr>
            <p:extLst>
              <p:ext uri="{D42A27DB-BD31-4B8C-83A1-F6EECF244321}">
                <p14:modId xmlns:p14="http://schemas.microsoft.com/office/powerpoint/2010/main" val="3095721478"/>
              </p:ext>
            </p:extLst>
          </p:nvPr>
        </p:nvGraphicFramePr>
        <p:xfrm>
          <a:off x="6420003" y="2026280"/>
          <a:ext cx="2596692" cy="4715999"/>
        </p:xfrm>
        <a:graphic>
          <a:graphicData uri="http://schemas.openxmlformats.org/drawingml/2006/table">
            <a:tbl>
              <a:tblPr>
                <a:tableStyleId>{5C22544A-7EE6-4342-B048-85BDC9FD1C3A}</a:tableStyleId>
              </a:tblPr>
              <a:tblGrid>
                <a:gridCol w="649173">
                  <a:extLst>
                    <a:ext uri="{9D8B030D-6E8A-4147-A177-3AD203B41FA5}">
                      <a16:colId xmlns:a16="http://schemas.microsoft.com/office/drawing/2014/main" val="3828682586"/>
                    </a:ext>
                  </a:extLst>
                </a:gridCol>
                <a:gridCol w="649173">
                  <a:extLst>
                    <a:ext uri="{9D8B030D-6E8A-4147-A177-3AD203B41FA5}">
                      <a16:colId xmlns:a16="http://schemas.microsoft.com/office/drawing/2014/main" val="759188302"/>
                    </a:ext>
                  </a:extLst>
                </a:gridCol>
                <a:gridCol w="649173">
                  <a:extLst>
                    <a:ext uri="{9D8B030D-6E8A-4147-A177-3AD203B41FA5}">
                      <a16:colId xmlns:a16="http://schemas.microsoft.com/office/drawing/2014/main" val="2375955531"/>
                    </a:ext>
                  </a:extLst>
                </a:gridCol>
                <a:gridCol w="649173">
                  <a:extLst>
                    <a:ext uri="{9D8B030D-6E8A-4147-A177-3AD203B41FA5}">
                      <a16:colId xmlns:a16="http://schemas.microsoft.com/office/drawing/2014/main" val="2875290467"/>
                    </a:ext>
                  </a:extLst>
                </a:gridCol>
              </a:tblGrid>
              <a:tr h="443863">
                <a:tc gridSpan="2">
                  <a:txBody>
                    <a:bodyPr/>
                    <a:lstStyle/>
                    <a:p>
                      <a:pPr algn="ctr" fontAlgn="b"/>
                      <a:r>
                        <a:rPr lang="en-US" sz="1200" u="none" strike="noStrike" dirty="0">
                          <a:effectLst/>
                        </a:rPr>
                        <a:t>MFCC</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altLang="ko-KR" sz="1200" u="none" strike="noStrike" dirty="0">
                          <a:effectLst/>
                        </a:rPr>
                        <a:t>Mel-spectrogram</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530352919"/>
                  </a:ext>
                </a:extLst>
              </a:tr>
              <a:tr h="307245">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695444712"/>
                  </a:ext>
                </a:extLst>
              </a:tr>
              <a:tr h="566413">
                <a:tc>
                  <a:txBody>
                    <a:bodyPr/>
                    <a:lstStyle/>
                    <a:p>
                      <a:pPr algn="ctr" fontAlgn="b"/>
                      <a:r>
                        <a:rPr lang="en-US" altLang="ko-KR" sz="1200" u="none" strike="noStrike" dirty="0">
                          <a:effectLst/>
                        </a:rPr>
                        <a:t>0.89 0.90 0.9605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0.90 0.90 0.9686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0.82 0.82 0.9053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0.92 0.92 0.8115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57741552"/>
                  </a:ext>
                </a:extLst>
              </a:tr>
              <a:tr h="566413">
                <a:tc>
                  <a:txBody>
                    <a:bodyPr/>
                    <a:lstStyle/>
                    <a:p>
                      <a:pPr algn="ctr" fontAlgn="b"/>
                      <a:r>
                        <a:rPr lang="en-US" altLang="ko-KR" sz="1200" u="none" strike="noStrike" dirty="0">
                          <a:effectLst/>
                        </a:rPr>
                        <a:t>0.91</a:t>
                      </a:r>
                    </a:p>
                    <a:p>
                      <a:pPr algn="ctr" fontAlgn="b"/>
                      <a:r>
                        <a:rPr lang="en-US" altLang="ko-KR" sz="1200" u="none" strike="noStrike" dirty="0">
                          <a:effectLst/>
                        </a:rPr>
                        <a:t>0.91 0.9496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0.91</a:t>
                      </a:r>
                    </a:p>
                    <a:p>
                      <a:pPr algn="ctr" fontAlgn="b"/>
                      <a:r>
                        <a:rPr lang="en-US" altLang="ko-KR" sz="1200" u="none" strike="noStrike" dirty="0">
                          <a:effectLst/>
                        </a:rPr>
                        <a:t>0.91 0.9637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0.85 0.86 0.9347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solidFill>
                            <a:srgbClr val="FF0000"/>
                          </a:solidFill>
                          <a:effectLst/>
                        </a:rPr>
                        <a:t>0.93 0.93 0.9753</a:t>
                      </a:r>
                      <a:endParaRPr lang="en-US" altLang="ko-KR" sz="1200" b="0" i="0" u="none" strike="noStrike">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667840577"/>
                  </a:ext>
                </a:extLst>
              </a:tr>
              <a:tr h="566413">
                <a:tc>
                  <a:txBody>
                    <a:bodyPr/>
                    <a:lstStyle/>
                    <a:p>
                      <a:pPr algn="ctr" fontAlgn="b"/>
                      <a:r>
                        <a:rPr lang="en-US" altLang="ko-KR" sz="1200" u="none" strike="noStrike">
                          <a:effectLst/>
                        </a:rPr>
                        <a:t>0.86 0.87 0.9346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a:t>
                      </a:r>
                    </a:p>
                    <a:p>
                      <a:pPr algn="ctr" fontAlgn="b"/>
                      <a:r>
                        <a:rPr lang="en-US" altLang="ko-KR" sz="1200" u="none" strike="noStrike" dirty="0">
                          <a:effectLst/>
                        </a:rPr>
                        <a:t>0.87 0.9392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0.79 0.80 0.7912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0.81 0.82 0.8115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47508030"/>
                  </a:ext>
                </a:extLst>
              </a:tr>
              <a:tr h="566413">
                <a:tc>
                  <a:txBody>
                    <a:bodyPr/>
                    <a:lstStyle/>
                    <a:p>
                      <a:pPr algn="ctr" fontAlgn="b"/>
                      <a:r>
                        <a:rPr lang="en-US" altLang="ko-KR" sz="1200" u="none" strike="noStrike" dirty="0">
                          <a:effectLst/>
                        </a:rPr>
                        <a:t>0.79 0.81 0.8805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0.81 0.9007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0.84 0.86 0.91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0.86 0.87 0.9342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656451577"/>
                  </a:ext>
                </a:extLst>
              </a:tr>
              <a:tr h="566413">
                <a:tc>
                  <a:txBody>
                    <a:bodyPr/>
                    <a:lstStyle/>
                    <a:p>
                      <a:pPr algn="ctr" fontAlgn="b"/>
                      <a:r>
                        <a:rPr lang="en-US" altLang="ko-KR" sz="1200" u="none" strike="noStrike">
                          <a:effectLst/>
                        </a:rPr>
                        <a:t>0.81 0.82 0.8736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0.81 0.83 0.8663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0.82 0.80 0.8823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292360274"/>
                  </a:ext>
                </a:extLst>
              </a:tr>
              <a:tr h="566413">
                <a:tc>
                  <a:txBody>
                    <a:bodyPr/>
                    <a:lstStyle/>
                    <a:p>
                      <a:pPr algn="ctr" fontAlgn="b"/>
                      <a:r>
                        <a:rPr lang="en-US" altLang="ko-KR" sz="1200" u="none" strike="noStrike">
                          <a:effectLst/>
                        </a:rPr>
                        <a:t>0.83 0.85 0.9065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0.85 0.87 0.9249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0.86 0.88 0.9481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0.89 0.91 0.9575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7080642"/>
                  </a:ext>
                </a:extLst>
              </a:tr>
              <a:tr h="566413">
                <a:tc>
                  <a:txBody>
                    <a:bodyPr/>
                    <a:lstStyle/>
                    <a:p>
                      <a:pPr algn="ctr" fontAlgn="b"/>
                      <a:r>
                        <a:rPr lang="en-US" altLang="ko-KR" sz="1200" u="none" strike="noStrike">
                          <a:effectLst/>
                        </a:rPr>
                        <a:t>0.56 0.61 0.5656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0.50 0.59 0.5032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0.77 0.79 0.7696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0.71</a:t>
                      </a:r>
                    </a:p>
                    <a:p>
                      <a:pPr algn="ctr" fontAlgn="b"/>
                      <a:r>
                        <a:rPr lang="en-US" altLang="ko-KR" sz="1200" u="none" strike="noStrike" dirty="0">
                          <a:effectLst/>
                        </a:rPr>
                        <a:t>0.75 0.7167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35335908"/>
                  </a:ext>
                </a:extLst>
              </a:tr>
            </a:tbl>
          </a:graphicData>
        </a:graphic>
      </p:graphicFrame>
      <p:sp>
        <p:nvSpPr>
          <p:cNvPr id="7" name="직사각형 6">
            <a:extLst>
              <a:ext uri="{FF2B5EF4-FFF2-40B4-BE49-F238E27FC236}">
                <a16:creationId xmlns:a16="http://schemas.microsoft.com/office/drawing/2014/main" id="{68DF0C92-B045-E287-499E-86BF4B2A08D5}"/>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Result</a:t>
            </a:r>
            <a:endParaRPr lang="ko-KR" i="0">
              <a:latin typeface="Franklin Gothic Medium"/>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636107" y="1046442"/>
            <a:ext cx="1972916" cy="338554"/>
          </a:xfrm>
        </p:spPr>
        <p:txBody>
          <a:bodyPr/>
          <a:lstStyle/>
          <a:p>
            <a:r>
              <a:rPr lang="ko-KR" altLang="en-US" dirty="0">
                <a:latin typeface="Franklin Gothic Demi Cond"/>
                <a:ea typeface="돋움"/>
              </a:rPr>
              <a:t>💡 </a:t>
            </a:r>
            <a:r>
              <a:rPr lang="en-US" altLang="ko-KR" dirty="0">
                <a:latin typeface="Franklin Gothic Demi Cond"/>
                <a:ea typeface="돋움"/>
              </a:rPr>
              <a:t>Total </a:t>
            </a:r>
            <a:r>
              <a:rPr lang="ko-KR" altLang="en-US" dirty="0" err="1">
                <a:latin typeface="Franklin Gothic Demi Cond"/>
                <a:ea typeface="돋움"/>
              </a:rPr>
              <a:t>Result</a:t>
            </a:r>
            <a:endParaRPr lang="ko-KR" altLang="en-US" dirty="0">
              <a:ea typeface="돋움"/>
            </a:endParaRPr>
          </a:p>
        </p:txBody>
      </p:sp>
      <p:sp>
        <p:nvSpPr>
          <p:cNvPr id="11" name="TextBox 10">
            <a:extLst>
              <a:ext uri="{FF2B5EF4-FFF2-40B4-BE49-F238E27FC236}">
                <a16:creationId xmlns:a16="http://schemas.microsoft.com/office/drawing/2014/main" id="{8D82F73C-2E86-5B4E-C9C3-07D7ADA75DBA}"/>
              </a:ext>
            </a:extLst>
          </p:cNvPr>
          <p:cNvSpPr txBox="1"/>
          <p:nvPr/>
        </p:nvSpPr>
        <p:spPr>
          <a:xfrm>
            <a:off x="2609023" y="1462819"/>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Audio</a:t>
            </a:r>
          </a:p>
        </p:txBody>
      </p:sp>
      <p:sp>
        <p:nvSpPr>
          <p:cNvPr id="13" name="TextBox 12">
            <a:extLst>
              <a:ext uri="{FF2B5EF4-FFF2-40B4-BE49-F238E27FC236}">
                <a16:creationId xmlns:a16="http://schemas.microsoft.com/office/drawing/2014/main" id="{12C1E8B6-6BE6-D3EF-175D-994481FCE1F1}"/>
              </a:ext>
            </a:extLst>
          </p:cNvPr>
          <p:cNvSpPr txBox="1"/>
          <p:nvPr/>
        </p:nvSpPr>
        <p:spPr>
          <a:xfrm>
            <a:off x="7081165" y="1462048"/>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Image</a:t>
            </a:r>
            <a:endParaRPr lang="ko-KR"/>
          </a:p>
        </p:txBody>
      </p:sp>
      <p:graphicFrame>
        <p:nvGraphicFramePr>
          <p:cNvPr id="9" name="표 8">
            <a:extLst>
              <a:ext uri="{FF2B5EF4-FFF2-40B4-BE49-F238E27FC236}">
                <a16:creationId xmlns:a16="http://schemas.microsoft.com/office/drawing/2014/main" id="{FAC16854-4E3A-12C9-831C-826A3C28D14D}"/>
              </a:ext>
            </a:extLst>
          </p:cNvPr>
          <p:cNvGraphicFramePr>
            <a:graphicFrameLocks noGrp="1"/>
          </p:cNvGraphicFramePr>
          <p:nvPr>
            <p:extLst>
              <p:ext uri="{D42A27DB-BD31-4B8C-83A1-F6EECF244321}">
                <p14:modId xmlns:p14="http://schemas.microsoft.com/office/powerpoint/2010/main" val="326296383"/>
              </p:ext>
            </p:extLst>
          </p:nvPr>
        </p:nvGraphicFramePr>
        <p:xfrm>
          <a:off x="107545" y="2026282"/>
          <a:ext cx="6140094" cy="4715999"/>
        </p:xfrm>
        <a:graphic>
          <a:graphicData uri="http://schemas.openxmlformats.org/drawingml/2006/table">
            <a:tbl>
              <a:tblPr>
                <a:tableStyleId>{5C22544A-7EE6-4342-B048-85BDC9FD1C3A}</a:tableStyleId>
              </a:tblPr>
              <a:tblGrid>
                <a:gridCol w="946710">
                  <a:extLst>
                    <a:ext uri="{9D8B030D-6E8A-4147-A177-3AD203B41FA5}">
                      <a16:colId xmlns:a16="http://schemas.microsoft.com/office/drawing/2014/main" val="3013291258"/>
                    </a:ext>
                  </a:extLst>
                </a:gridCol>
                <a:gridCol w="649173">
                  <a:extLst>
                    <a:ext uri="{9D8B030D-6E8A-4147-A177-3AD203B41FA5}">
                      <a16:colId xmlns:a16="http://schemas.microsoft.com/office/drawing/2014/main" val="519718185"/>
                    </a:ext>
                  </a:extLst>
                </a:gridCol>
                <a:gridCol w="649173">
                  <a:extLst>
                    <a:ext uri="{9D8B030D-6E8A-4147-A177-3AD203B41FA5}">
                      <a16:colId xmlns:a16="http://schemas.microsoft.com/office/drawing/2014/main" val="3346696424"/>
                    </a:ext>
                  </a:extLst>
                </a:gridCol>
                <a:gridCol w="649173">
                  <a:extLst>
                    <a:ext uri="{9D8B030D-6E8A-4147-A177-3AD203B41FA5}">
                      <a16:colId xmlns:a16="http://schemas.microsoft.com/office/drawing/2014/main" val="1529775084"/>
                    </a:ext>
                  </a:extLst>
                </a:gridCol>
                <a:gridCol w="649173">
                  <a:extLst>
                    <a:ext uri="{9D8B030D-6E8A-4147-A177-3AD203B41FA5}">
                      <a16:colId xmlns:a16="http://schemas.microsoft.com/office/drawing/2014/main" val="1197755214"/>
                    </a:ext>
                  </a:extLst>
                </a:gridCol>
                <a:gridCol w="649173">
                  <a:extLst>
                    <a:ext uri="{9D8B030D-6E8A-4147-A177-3AD203B41FA5}">
                      <a16:colId xmlns:a16="http://schemas.microsoft.com/office/drawing/2014/main" val="4135035730"/>
                    </a:ext>
                  </a:extLst>
                </a:gridCol>
                <a:gridCol w="649173">
                  <a:extLst>
                    <a:ext uri="{9D8B030D-6E8A-4147-A177-3AD203B41FA5}">
                      <a16:colId xmlns:a16="http://schemas.microsoft.com/office/drawing/2014/main" val="2978636102"/>
                    </a:ext>
                  </a:extLst>
                </a:gridCol>
                <a:gridCol w="649173">
                  <a:extLst>
                    <a:ext uri="{9D8B030D-6E8A-4147-A177-3AD203B41FA5}">
                      <a16:colId xmlns:a16="http://schemas.microsoft.com/office/drawing/2014/main" val="2934611721"/>
                    </a:ext>
                  </a:extLst>
                </a:gridCol>
                <a:gridCol w="649173">
                  <a:extLst>
                    <a:ext uri="{9D8B030D-6E8A-4147-A177-3AD203B41FA5}">
                      <a16:colId xmlns:a16="http://schemas.microsoft.com/office/drawing/2014/main" val="202934228"/>
                    </a:ext>
                  </a:extLst>
                </a:gridCol>
              </a:tblGrid>
              <a:tr h="443863">
                <a:tc>
                  <a:txBody>
                    <a:bodyPr/>
                    <a:lstStyle/>
                    <a:p>
                      <a:pPr algn="ctr" fontAlgn="b"/>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algn="ctr" fontAlgn="b"/>
                      <a:r>
                        <a:rPr lang="en-US" sz="1200" u="none" strike="noStrike">
                          <a:effectLst/>
                        </a:rPr>
                        <a:t>MFCC</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Mel-spectrogram</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100" u="none" strike="noStrike" dirty="0">
                          <a:effectLst/>
                        </a:rPr>
                        <a:t>Log-</a:t>
                      </a:r>
                      <a:r>
                        <a:rPr lang="en-US" sz="1100" u="none" strike="noStrike" dirty="0" err="1">
                          <a:effectLst/>
                        </a:rPr>
                        <a:t>mel</a:t>
                      </a:r>
                      <a:r>
                        <a:rPr lang="en-US" sz="1100" u="none" strike="noStrike" dirty="0">
                          <a:effectLst/>
                        </a:rPr>
                        <a:t> spectrogram</a:t>
                      </a:r>
                      <a:endParaRPr 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GTCC</a:t>
                      </a:r>
                      <a:endParaRPr lang="en-US" sz="1200" b="1" i="0" u="none" strike="noStrike" dirty="0">
                        <a:solidFill>
                          <a:srgbClr val="000000"/>
                        </a:solidFill>
                        <a:effectLst/>
                        <a:latin typeface="Arial" panose="020B0604020202020204" pitchFamily="34" charset="0"/>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630123048"/>
                  </a:ext>
                </a:extLst>
              </a:tr>
              <a:tr h="307245">
                <a:tc>
                  <a:txBody>
                    <a:bodyPr/>
                    <a:lstStyle/>
                    <a:p>
                      <a:pPr algn="ctr" fontAlgn="b"/>
                      <a:r>
                        <a:rPr lang="en-US" altLang="ko-KR" sz="1200" u="none" strike="noStrike">
                          <a:effectLst/>
                        </a:rPr>
                        <a:t>Sampling Rate</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16000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311623411"/>
                  </a:ext>
                </a:extLst>
              </a:tr>
              <a:tr h="566413">
                <a:tc>
                  <a:txBody>
                    <a:bodyPr/>
                    <a:lstStyle/>
                    <a:p>
                      <a:pPr algn="ctr" fontAlgn="b"/>
                      <a:r>
                        <a:rPr lang="en-US" sz="1200" u="none" strike="noStrike" dirty="0">
                          <a:effectLst/>
                        </a:rPr>
                        <a:t>CNN/layer 4</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0.92 0.93 0.9687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0.93 0.93 0.9792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0.83 0.85 0.8897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0.85 0.85 0.9416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0.88 0.88 0.9513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 </a:t>
                      </a:r>
                      <a:br>
                        <a:rPr lang="en-US" altLang="ko-KR" sz="1200" u="none" strike="noStrike" dirty="0">
                          <a:effectLst/>
                        </a:rPr>
                      </a:br>
                      <a:r>
                        <a:rPr lang="en-US" altLang="ko-KR" sz="1200" u="none" strike="noStrike" dirty="0">
                          <a:effectLst/>
                        </a:rPr>
                        <a:t>0.78 0.8226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0.81 0.8788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64713050"/>
                  </a:ext>
                </a:extLst>
              </a:tr>
              <a:tr h="566413">
                <a:tc>
                  <a:txBody>
                    <a:bodyPr/>
                    <a:lstStyle/>
                    <a:p>
                      <a:pPr algn="ctr" fontAlgn="b"/>
                      <a:r>
                        <a:rPr lang="en-US" sz="1200" u="none" strike="noStrike">
                          <a:effectLst/>
                        </a:rPr>
                        <a:t>CNN/layer 3</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0.90 0.91 0.96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solidFill>
                            <a:srgbClr val="FF0000"/>
                          </a:solidFill>
                          <a:effectLst/>
                        </a:rPr>
                        <a:t>0.96 0.96 0.9882</a:t>
                      </a:r>
                      <a:endParaRPr lang="en-US" altLang="ko-KR" sz="1200" b="0" i="0" u="none" strike="noStrike" dirty="0">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0.77 0.80 0.8537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0.78 0.81 0.8669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0.87 0.88 0.9489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a:t>
                      </a:r>
                      <a:br>
                        <a:rPr lang="en-US" altLang="ko-KR" sz="1200" u="none" strike="noStrike" dirty="0">
                          <a:effectLst/>
                        </a:rPr>
                      </a:br>
                      <a:r>
                        <a:rPr lang="en-US" altLang="ko-KR" sz="1200" u="none" strike="noStrike" dirty="0">
                          <a:effectLst/>
                        </a:rPr>
                        <a:t>0.76 0.8048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0.80 0.80 0.8776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39946882"/>
                  </a:ext>
                </a:extLst>
              </a:tr>
              <a:tr h="566413">
                <a:tc>
                  <a:txBody>
                    <a:bodyPr/>
                    <a:lstStyle/>
                    <a:p>
                      <a:pPr algn="ctr" fontAlgn="b"/>
                      <a:r>
                        <a:rPr lang="en-US" sz="1200" u="none" strike="noStrike">
                          <a:effectLst/>
                        </a:rPr>
                        <a:t>CNN/layer 2</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0.86 0.87 0.93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0.75 0.73 0.8421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0.79 0.77 0.8794</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0.85 0.87 0.9189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0.85 0.86 0.9128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0.72 0.69 0.6378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0.73</a:t>
                      </a:r>
                    </a:p>
                    <a:p>
                      <a:pPr algn="ctr" fontAlgn="b"/>
                      <a:r>
                        <a:rPr lang="en-US" altLang="ko-KR" sz="1200" u="none" strike="noStrike" dirty="0">
                          <a:effectLst/>
                        </a:rPr>
                        <a:t>0.74 0.6872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80872891"/>
                  </a:ext>
                </a:extLst>
              </a:tr>
              <a:tr h="566413">
                <a:tc>
                  <a:txBody>
                    <a:bodyPr/>
                    <a:lstStyle/>
                    <a:p>
                      <a:pPr algn="ctr" fontAlgn="b"/>
                      <a:r>
                        <a:rPr lang="en-US" sz="1200" u="none" strike="noStrike">
                          <a:effectLst/>
                        </a:rPr>
                        <a:t>MLP</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0.84 0.85 0.9212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0.84 0.86 0.9272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0.71 0.7295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0.72 0.75 0.7573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0.85 0.87 0.9257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0.74</a:t>
                      </a:r>
                      <a:br>
                        <a:rPr lang="en-US" altLang="ko-KR" sz="1200" u="none" strike="noStrike" dirty="0">
                          <a:effectLst/>
                        </a:rPr>
                      </a:br>
                      <a:r>
                        <a:rPr lang="en-US" altLang="ko-KR" sz="1200" u="none" strike="noStrike" dirty="0">
                          <a:effectLst/>
                        </a:rPr>
                        <a:t>0.75 0.7929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0.77 0.79 0.847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796617316"/>
                  </a:ext>
                </a:extLst>
              </a:tr>
              <a:tr h="566413">
                <a:tc>
                  <a:txBody>
                    <a:bodyPr/>
                    <a:lstStyle/>
                    <a:p>
                      <a:pPr algn="ctr" fontAlgn="b"/>
                      <a:r>
                        <a:rPr lang="en-US" sz="1200" u="none" strike="noStrike">
                          <a:effectLst/>
                        </a:rPr>
                        <a:t>KNN </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0.82 0.82 0.8717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0.83 0.84 0.8777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0.70 0.72 0.7513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0.70 0.73 0.7512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0.83 0.83 0.8801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0.66 0.68 0.7263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a:t>
                      </a:r>
                    </a:p>
                    <a:p>
                      <a:pPr algn="ctr" fontAlgn="b"/>
                      <a:r>
                        <a:rPr lang="en-US" altLang="ko-KR" sz="1200" u="none" strike="noStrike" dirty="0">
                          <a:effectLst/>
                        </a:rPr>
                        <a:t>0.74 0.7815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21158539"/>
                  </a:ext>
                </a:extLst>
              </a:tr>
              <a:tr h="566413">
                <a:tc>
                  <a:txBody>
                    <a:bodyPr/>
                    <a:lstStyle/>
                    <a:p>
                      <a:pPr algn="ctr" fontAlgn="b"/>
                      <a:r>
                        <a:rPr lang="en-US" sz="1200" u="none" strike="noStrike">
                          <a:effectLst/>
                        </a:rPr>
                        <a:t>SVM</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0.88 0.90 0.9496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0.90 0.91 0.9623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0.61 0.70 0.7195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0.86 0.87 0.9319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0.84 0.85 0.9182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0.85 0.86 0.9202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a:t>
                      </a:r>
                      <a:br>
                        <a:rPr lang="en-US" altLang="ko-KR" sz="1200" u="none" strike="noStrike" dirty="0">
                          <a:effectLst/>
                        </a:rPr>
                      </a:br>
                      <a:r>
                        <a:rPr lang="en-US" altLang="ko-KR" sz="1200" u="none" strike="noStrike" dirty="0">
                          <a:effectLst/>
                        </a:rPr>
                        <a:t>0.77 0.8526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0.80 0.80 0.875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78095226"/>
                  </a:ext>
                </a:extLst>
              </a:tr>
              <a:tr h="566413">
                <a:tc>
                  <a:txBody>
                    <a:bodyPr/>
                    <a:lstStyle/>
                    <a:p>
                      <a:pPr algn="ctr" fontAlgn="b"/>
                      <a:r>
                        <a:rPr lang="en-US" sz="1200" u="none" strike="noStrike">
                          <a:effectLst/>
                        </a:rPr>
                        <a:t>GNB</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altLang="ko-KR" sz="1200" u="none" strike="noStrike">
                          <a:effectLst/>
                        </a:rPr>
                        <a:t>0.78 0.79 0.852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0.80 0.81 0.8486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0.61 0.70 0.606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0.71 0.631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0.68 0.70 0.7241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0.63 0.65 0.6631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0.62 0.68 0.6228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0.60 0.68 0.5944</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6741602"/>
                  </a:ext>
                </a:extLst>
              </a:tr>
            </a:tbl>
          </a:graphicData>
        </a:graphic>
      </p:graphicFrame>
      <p:sp>
        <p:nvSpPr>
          <p:cNvPr id="4" name="직사각형 3">
            <a:extLst>
              <a:ext uri="{FF2B5EF4-FFF2-40B4-BE49-F238E27FC236}">
                <a16:creationId xmlns:a16="http://schemas.microsoft.com/office/drawing/2014/main" id="{B44BB7EC-CAF9-9ADF-BB9E-45FBCB740E8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073FEE07-757B-4874-885C-D22D8B5AF48E}"/>
              </a:ext>
            </a:extLst>
          </p:cNvPr>
          <p:cNvGrpSpPr/>
          <p:nvPr/>
        </p:nvGrpSpPr>
        <p:grpSpPr>
          <a:xfrm>
            <a:off x="1385287" y="2576242"/>
            <a:ext cx="6389585" cy="3726172"/>
            <a:chOff x="1521901" y="2637989"/>
            <a:chExt cx="6389585" cy="3726172"/>
          </a:xfrm>
        </p:grpSpPr>
        <p:sp>
          <p:nvSpPr>
            <p:cNvPr id="15" name="사각형: 둥근 모서리 14">
              <a:extLst>
                <a:ext uri="{FF2B5EF4-FFF2-40B4-BE49-F238E27FC236}">
                  <a16:creationId xmlns:a16="http://schemas.microsoft.com/office/drawing/2014/main" id="{C5F5F64E-B2D0-A9C4-134B-7C45B57CC346}"/>
                </a:ext>
              </a:extLst>
            </p:cNvPr>
            <p:cNvSpPr/>
            <p:nvPr/>
          </p:nvSpPr>
          <p:spPr>
            <a:xfrm>
              <a:off x="1521901" y="2637989"/>
              <a:ext cx="6353666" cy="3726172"/>
            </a:xfrm>
            <a:prstGeom prst="roundRect">
              <a:avLst>
                <a:gd name="adj" fmla="val 5029"/>
              </a:avLst>
            </a:prstGeom>
            <a:solidFill>
              <a:srgbClr val="D3E2ED"/>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i="1">
                <a:ea typeface="돋움"/>
              </a:endParaRPr>
            </a:p>
          </p:txBody>
        </p:sp>
        <p:sp>
          <p:nvSpPr>
            <p:cNvPr id="16" name="TextBox 15">
              <a:extLst>
                <a:ext uri="{FF2B5EF4-FFF2-40B4-BE49-F238E27FC236}">
                  <a16:creationId xmlns:a16="http://schemas.microsoft.com/office/drawing/2014/main" id="{D0E82CBE-71FD-BBD3-4FCF-9CA6AEF2CC8F}"/>
                </a:ext>
              </a:extLst>
            </p:cNvPr>
            <p:cNvSpPr txBox="1"/>
            <p:nvPr/>
          </p:nvSpPr>
          <p:spPr>
            <a:xfrm>
              <a:off x="4417279" y="3682442"/>
              <a:ext cx="28608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MFCC - 16,000</a:t>
              </a:r>
              <a:endParaRPr lang="ko-KR" altLang="en-US" sz="2600" b="1" i="1">
                <a:ea typeface="돋움"/>
              </a:endParaRPr>
            </a:p>
          </p:txBody>
        </p:sp>
        <p:sp>
          <p:nvSpPr>
            <p:cNvPr id="17" name="TextBox 16">
              <a:extLst>
                <a:ext uri="{FF2B5EF4-FFF2-40B4-BE49-F238E27FC236}">
                  <a16:creationId xmlns:a16="http://schemas.microsoft.com/office/drawing/2014/main" id="{26FE4F7C-0957-3616-E75C-8DA372B68B2B}"/>
                </a:ext>
              </a:extLst>
            </p:cNvPr>
            <p:cNvSpPr txBox="1"/>
            <p:nvPr/>
          </p:nvSpPr>
          <p:spPr>
            <a:xfrm>
              <a:off x="3352885" y="2922963"/>
              <a:ext cx="2880917" cy="523220"/>
            </a:xfrm>
            <a:prstGeom prst="rect">
              <a:avLst/>
            </a:prstGeom>
            <a:noFill/>
          </p:spPr>
          <p:txBody>
            <a:bodyPr wrap="none" rtlCol="0">
              <a:spAutoFit/>
            </a:bodyPr>
            <a:lstStyle/>
            <a:p>
              <a:r>
                <a:rPr lang="en-US" altLang="ko-KR" sz="2800" b="1" dirty="0">
                  <a:solidFill>
                    <a:srgbClr val="26455C"/>
                  </a:solidFill>
                </a:rPr>
                <a:t>Best Combination</a:t>
              </a:r>
              <a:endParaRPr lang="ko-KR" altLang="en-US" sz="2800" b="1" dirty="0">
                <a:solidFill>
                  <a:srgbClr val="26455C"/>
                </a:solidFill>
              </a:endParaRPr>
            </a:p>
          </p:txBody>
        </p:sp>
        <p:sp>
          <p:nvSpPr>
            <p:cNvPr id="19" name="TextBox 18">
              <a:extLst>
                <a:ext uri="{FF2B5EF4-FFF2-40B4-BE49-F238E27FC236}">
                  <a16:creationId xmlns:a16="http://schemas.microsoft.com/office/drawing/2014/main" id="{074383B2-96AC-3BBA-3E4F-2503E3F43FAB}"/>
                </a:ext>
              </a:extLst>
            </p:cNvPr>
            <p:cNvSpPr txBox="1"/>
            <p:nvPr/>
          </p:nvSpPr>
          <p:spPr>
            <a:xfrm>
              <a:off x="3898170" y="4965279"/>
              <a:ext cx="40133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Mel Spectrogram - 16,000</a:t>
              </a:r>
              <a:endParaRPr lang="ko-KR" altLang="en-US" sz="2600" b="1" i="1">
                <a:ea typeface="돋움"/>
              </a:endParaRPr>
            </a:p>
          </p:txBody>
        </p:sp>
        <p:sp>
          <p:nvSpPr>
            <p:cNvPr id="21" name="TextBox 20">
              <a:extLst>
                <a:ext uri="{FF2B5EF4-FFF2-40B4-BE49-F238E27FC236}">
                  <a16:creationId xmlns:a16="http://schemas.microsoft.com/office/drawing/2014/main" id="{EBD237E1-59B9-7B06-1974-21726F5F0A40}"/>
                </a:ext>
              </a:extLst>
            </p:cNvPr>
            <p:cNvSpPr txBox="1"/>
            <p:nvPr/>
          </p:nvSpPr>
          <p:spPr>
            <a:xfrm>
              <a:off x="2124377" y="3836331"/>
              <a:ext cx="1250416" cy="584775"/>
            </a:xfrm>
            <a:prstGeom prst="rect">
              <a:avLst/>
            </a:prstGeom>
            <a:noFill/>
          </p:spPr>
          <p:txBody>
            <a:bodyPr wrap="square" rtlCol="0">
              <a:spAutoFit/>
            </a:bodyPr>
            <a:lstStyle/>
            <a:p>
              <a:r>
                <a:rPr lang="en-US" altLang="ko-KR" sz="3200" b="1" u="sng"/>
                <a:t>Audio</a:t>
              </a:r>
              <a:endParaRPr lang="ko-KR" altLang="en-US" sz="3200" b="1" u="sng"/>
            </a:p>
          </p:txBody>
        </p:sp>
        <p:sp>
          <p:nvSpPr>
            <p:cNvPr id="25" name="TextBox 24">
              <a:extLst>
                <a:ext uri="{FF2B5EF4-FFF2-40B4-BE49-F238E27FC236}">
                  <a16:creationId xmlns:a16="http://schemas.microsoft.com/office/drawing/2014/main" id="{9C314720-EBB4-8CC9-AFD4-3EEEBBEA79AB}"/>
                </a:ext>
              </a:extLst>
            </p:cNvPr>
            <p:cNvSpPr txBox="1"/>
            <p:nvPr/>
          </p:nvSpPr>
          <p:spPr>
            <a:xfrm>
              <a:off x="2102469" y="5119168"/>
              <a:ext cx="1250416" cy="584775"/>
            </a:xfrm>
            <a:prstGeom prst="rect">
              <a:avLst/>
            </a:prstGeom>
            <a:noFill/>
          </p:spPr>
          <p:txBody>
            <a:bodyPr wrap="square" rtlCol="0">
              <a:spAutoFit/>
            </a:bodyPr>
            <a:lstStyle/>
            <a:p>
              <a:r>
                <a:rPr lang="en-US" altLang="ko-KR" sz="3200" b="1" u="sng"/>
                <a:t>Image</a:t>
              </a:r>
              <a:endParaRPr lang="ko-KR" altLang="en-US" sz="3200" b="1" u="sng"/>
            </a:p>
          </p:txBody>
        </p:sp>
        <p:cxnSp>
          <p:nvCxnSpPr>
            <p:cNvPr id="27" name="직선 연결선 26">
              <a:extLst>
                <a:ext uri="{FF2B5EF4-FFF2-40B4-BE49-F238E27FC236}">
                  <a16:creationId xmlns:a16="http://schemas.microsoft.com/office/drawing/2014/main" id="{07E4938C-11B0-FA99-1F3F-41095C40AAD1}"/>
                </a:ext>
              </a:extLst>
            </p:cNvPr>
            <p:cNvCxnSpPr>
              <a:cxnSpLocks/>
            </p:cNvCxnSpPr>
            <p:nvPr/>
          </p:nvCxnSpPr>
          <p:spPr>
            <a:xfrm>
              <a:off x="3802523" y="3822754"/>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143A3C3-00D0-1B99-4C3C-A77CA50BA04E}"/>
                </a:ext>
              </a:extLst>
            </p:cNvPr>
            <p:cNvCxnSpPr>
              <a:cxnSpLocks/>
            </p:cNvCxnSpPr>
            <p:nvPr/>
          </p:nvCxnSpPr>
          <p:spPr>
            <a:xfrm>
              <a:off x="3802523" y="5105591"/>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460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t>Result</a:t>
            </a:r>
            <a:endParaRPr lang="ko-KR" i="0"/>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7744"/>
            <a:ext cx="6914445" cy="338554"/>
          </a:xfrm>
        </p:spPr>
        <p:txBody>
          <a:bodyPr/>
          <a:lstStyle/>
          <a:p>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Machine</a:t>
            </a:r>
            <a:r>
              <a:rPr lang="ko-KR" altLang="en-US" dirty="0">
                <a:latin typeface="Franklin Gothic Demi Cond"/>
                <a:ea typeface="돋움"/>
              </a:rPr>
              <a:t> </a:t>
            </a:r>
            <a:r>
              <a:rPr lang="en-US" altLang="ko-KR" dirty="0">
                <a:latin typeface="Franklin Gothic Demi Cond"/>
                <a:ea typeface="돋움"/>
              </a:rPr>
              <a:t>L</a:t>
            </a:r>
            <a:r>
              <a:rPr lang="ko-KR" altLang="en-US" dirty="0" err="1">
                <a:latin typeface="Franklin Gothic Demi Cond"/>
                <a:ea typeface="돋움"/>
              </a:rPr>
              <a:t>earning</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odel</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21</a:t>
            </a:fld>
            <a:endParaRPr lang="en-US"/>
          </a:p>
        </p:txBody>
      </p:sp>
      <p:graphicFrame>
        <p:nvGraphicFramePr>
          <p:cNvPr id="8" name="표 7">
            <a:extLst>
              <a:ext uri="{FF2B5EF4-FFF2-40B4-BE49-F238E27FC236}">
                <a16:creationId xmlns:a16="http://schemas.microsoft.com/office/drawing/2014/main" id="{DC6A4738-D1F8-5EAE-DE51-57AE73997366}"/>
              </a:ext>
            </a:extLst>
          </p:cNvPr>
          <p:cNvGraphicFramePr>
            <a:graphicFrameLocks noGrp="1"/>
          </p:cNvGraphicFramePr>
          <p:nvPr>
            <p:extLst>
              <p:ext uri="{D42A27DB-BD31-4B8C-83A1-F6EECF244321}">
                <p14:modId xmlns:p14="http://schemas.microsoft.com/office/powerpoint/2010/main" val="3886524613"/>
              </p:ext>
            </p:extLst>
          </p:nvPr>
        </p:nvGraphicFramePr>
        <p:xfrm>
          <a:off x="183787" y="1999169"/>
          <a:ext cx="8806725" cy="382109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575">
                  <a:extLst>
                    <a:ext uri="{9D8B030D-6E8A-4147-A177-3AD203B41FA5}">
                      <a16:colId xmlns:a16="http://schemas.microsoft.com/office/drawing/2014/main" val="1597509939"/>
                    </a:ext>
                  </a:extLst>
                </a:gridCol>
                <a:gridCol w="2695575">
                  <a:extLst>
                    <a:ext uri="{9D8B030D-6E8A-4147-A177-3AD203B41FA5}">
                      <a16:colId xmlns:a16="http://schemas.microsoft.com/office/drawing/2014/main" val="1859911494"/>
                    </a:ext>
                  </a:extLst>
                </a:gridCol>
                <a:gridCol w="2695575">
                  <a:extLst>
                    <a:ext uri="{9D8B030D-6E8A-4147-A177-3AD203B41FA5}">
                      <a16:colId xmlns:a16="http://schemas.microsoft.com/office/drawing/2014/main" val="1701409688"/>
                    </a:ext>
                  </a:extLst>
                </a:gridCol>
              </a:tblGrid>
              <a:tr h="504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F1 Score</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8545">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kern="1200" dirty="0">
                          <a:solidFill>
                            <a:srgbClr val="000000"/>
                          </a:solidFill>
                          <a:effectLst/>
                          <a:latin typeface="+mj-lt"/>
                          <a:ea typeface="맑은 고딕"/>
                          <a:cs typeface="+mn-cs"/>
                        </a:rPr>
                        <a:t>0.9</a:t>
                      </a:r>
                      <a:r>
                        <a:rPr lang="en-US" altLang="ko-KR" sz="1800" b="0" i="0" u="none" strike="noStrike" dirty="0">
                          <a:solidFill>
                            <a:srgbClr val="000000"/>
                          </a:solidFill>
                          <a:effectLst/>
                          <a:latin typeface="+mj-lt"/>
                          <a:ea typeface="맑은 고딕"/>
                        </a:rPr>
                        <a:t>6</a:t>
                      </a:r>
                    </a:p>
                    <a:p>
                      <a:pPr algn="ctr" fontAlgn="ctr"/>
                      <a:r>
                        <a:rPr lang="en-US" altLang="ko-KR" sz="1800" dirty="0">
                          <a:solidFill>
                            <a:schemeClr val="accent1">
                              <a:lumMod val="75000"/>
                            </a:schemeClr>
                          </a:solidFill>
                          <a:latin typeface="+mj-lt"/>
                        </a:rPr>
                        <a:t>Except </a:t>
                      </a:r>
                      <a:br>
                        <a:rPr lang="en-US" altLang="ko-KR" sz="1800" dirty="0">
                          <a:solidFill>
                            <a:srgbClr val="6B532F"/>
                          </a:solidFill>
                          <a:latin typeface="+mj-lt"/>
                        </a:rPr>
                      </a:br>
                      <a:r>
                        <a:rPr lang="en-US" altLang="ko-KR" sz="1800" dirty="0">
                          <a:solidFill>
                            <a:schemeClr val="accent1">
                              <a:lumMod val="75000"/>
                            </a:schemeClr>
                          </a:solidFill>
                          <a:latin typeface="+mj-lt"/>
                        </a:rPr>
                        <a:t>Mel-spectrogram </a:t>
                      </a:r>
                    </a:p>
                    <a:p>
                      <a:pPr algn="ctr" fontAlgn="ctr"/>
                      <a:r>
                        <a:rPr lang="en-US" altLang="ko-KR" sz="1800" dirty="0">
                          <a:solidFill>
                            <a:schemeClr val="accent1">
                              <a:lumMod val="75000"/>
                            </a:schemeClr>
                          </a:solidFill>
                          <a:latin typeface="+mj-lt"/>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0.96</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0.9882</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(16,000), </a:t>
                      </a:r>
                    </a:p>
                    <a:p>
                      <a:pPr algn="ctr" fontAlgn="ctr"/>
                      <a:r>
                        <a:rPr lang="en-US" altLang="ko-KR" sz="1800" b="0" i="0" u="none" strike="noStrike" dirty="0">
                          <a:solidFill>
                            <a:schemeClr val="accent1">
                              <a:lumMod val="75000"/>
                            </a:schemeClr>
                          </a:solidFill>
                          <a:effectLst/>
                          <a:latin typeface="+mj-lt"/>
                          <a:ea typeface="맑은 고딕"/>
                        </a:rPr>
                        <a:t>GTCC (8,000) – SVM</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8545">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0.93</a:t>
                      </a:r>
                      <a:endParaRPr lang="en-US" altLang="ko-KR" sz="1800" b="0" i="0" u="none" strike="noStrike" dirty="0">
                        <a:solidFill>
                          <a:srgbClr val="000000"/>
                        </a:solidFill>
                        <a:effectLst/>
                        <a:latin typeface="+mj-lt"/>
                        <a:ea typeface="맑은 고딕" panose="020B0503020000020004" pitchFamily="50" charset="-127"/>
                      </a:endParaRP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(8,000)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3,4</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0.9753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4" name="직사각형 3">
            <a:extLst>
              <a:ext uri="{FF2B5EF4-FFF2-40B4-BE49-F238E27FC236}">
                <a16:creationId xmlns:a16="http://schemas.microsoft.com/office/drawing/2014/main" id="{EFF2C411-8DE6-1776-FACD-24F60CF408C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036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8">
            <a:extLst>
              <a:ext uri="{FF2B5EF4-FFF2-40B4-BE49-F238E27FC236}">
                <a16:creationId xmlns:a16="http://schemas.microsoft.com/office/drawing/2014/main" id="{040ECFE6-879E-FCD9-1535-0CCFA0AA0224}"/>
              </a:ext>
            </a:extLst>
          </p:cNvPr>
          <p:cNvGraphicFramePr>
            <a:graphicFrameLocks noGrp="1"/>
          </p:cNvGraphicFramePr>
          <p:nvPr>
            <p:extLst>
              <p:ext uri="{D42A27DB-BD31-4B8C-83A1-F6EECF244321}">
                <p14:modId xmlns:p14="http://schemas.microsoft.com/office/powerpoint/2010/main" val="1870551314"/>
              </p:ext>
            </p:extLst>
          </p:nvPr>
        </p:nvGraphicFramePr>
        <p:xfrm>
          <a:off x="183787" y="1999169"/>
          <a:ext cx="8807823" cy="38196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941">
                  <a:extLst>
                    <a:ext uri="{9D8B030D-6E8A-4147-A177-3AD203B41FA5}">
                      <a16:colId xmlns:a16="http://schemas.microsoft.com/office/drawing/2014/main" val="1597509939"/>
                    </a:ext>
                  </a:extLst>
                </a:gridCol>
                <a:gridCol w="2695941">
                  <a:extLst>
                    <a:ext uri="{9D8B030D-6E8A-4147-A177-3AD203B41FA5}">
                      <a16:colId xmlns:a16="http://schemas.microsoft.com/office/drawing/2014/main" val="1859911494"/>
                    </a:ext>
                  </a:extLst>
                </a:gridCol>
                <a:gridCol w="2695941">
                  <a:extLst>
                    <a:ext uri="{9D8B030D-6E8A-4147-A177-3AD203B41FA5}">
                      <a16:colId xmlns:a16="http://schemas.microsoft.com/office/drawing/2014/main" val="1701409688"/>
                    </a:ext>
                  </a:extLst>
                </a:gridCol>
              </a:tblGrid>
              <a:tr h="507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F1 Score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6300">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MFCC</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0.96</a:t>
                      </a: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MLP </a:t>
                      </a:r>
                      <a:r>
                        <a:rPr lang="en-US" sz="1800" b="0" i="0" u="none" strike="noStrike" noProof="0" dirty="0">
                          <a:solidFill>
                            <a:schemeClr val="accent1">
                              <a:lumMod val="75000"/>
                            </a:schemeClr>
                          </a:solidFill>
                          <a:effectLst/>
                          <a:latin typeface="Franklin Gothic Medium"/>
                        </a:rPr>
                        <a:t>(Log</a:t>
                      </a:r>
                      <a:r>
                        <a:rPr lang="en-US" sz="1800" b="0" i="0" u="none" strike="noStrike" noProof="0" dirty="0">
                          <a:solidFill>
                            <a:schemeClr val="accent1">
                              <a:lumMod val="75000"/>
                            </a:schemeClr>
                          </a:solidFill>
                          <a:effectLst/>
                          <a:latin typeface="Franklin Gothic Medium"/>
                          <a:ea typeface="Malgun Gothic"/>
                        </a:rPr>
                        <a:t>-M</a:t>
                      </a:r>
                      <a:r>
                        <a:rPr lang="en-US" sz="1800" b="0" i="0" u="none" strike="noStrike" noProof="0" dirty="0">
                          <a:solidFill>
                            <a:schemeClr val="accent1">
                              <a:lumMod val="75000"/>
                            </a:schemeClr>
                          </a:solidFill>
                          <a:effectLst/>
                          <a:latin typeface="Franklin Gothic Medium"/>
                        </a:rPr>
                        <a:t>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ea typeface="Malgun Gothic"/>
                        </a:rPr>
                        <a:t> MFCC</a:t>
                      </a:r>
                      <a:endParaRPr lang="ko-KR" altLang="en-US"/>
                    </a:p>
                    <a:p>
                      <a:pPr lvl="0" algn="ctr">
                        <a:buNone/>
                      </a:pPr>
                      <a:r>
                        <a:rPr lang="en-US" altLang="ko-KR" sz="1800" b="0" i="0" u="none" strike="noStrike" noProof="0">
                          <a:solidFill>
                            <a:srgbClr val="000000"/>
                          </a:solidFill>
                          <a:effectLst/>
                          <a:latin typeface="Franklin Gothic Medium"/>
                          <a:ea typeface="Malgun Gothic"/>
                        </a:rPr>
                        <a:t>0.96</a:t>
                      </a:r>
                    </a:p>
                    <a:p>
                      <a:pPr lvl="0" algn="ctr">
                        <a:buNone/>
                      </a:pPr>
                      <a:r>
                        <a:rPr lang="en-US" altLang="ko-KR" sz="1800" b="0" i="0" u="none" strike="noStrike" noProof="0">
                          <a:solidFill>
                            <a:schemeClr val="accent1">
                              <a:lumMod val="75000"/>
                            </a:schemeClr>
                          </a:solidFill>
                          <a:effectLst/>
                          <a:latin typeface="Franklin Gothic Medium"/>
                          <a:ea typeface="Malgun Gothic"/>
                        </a:rPr>
                        <a:t>E</a:t>
                      </a:r>
                      <a:r>
                        <a:rPr lang="ko-KR" sz="1800" b="0" i="0" u="none" strike="noStrike" noProof="0">
                          <a:solidFill>
                            <a:schemeClr val="accent1">
                              <a:lumMod val="75000"/>
                            </a:schemeClr>
                          </a:solidFill>
                          <a:effectLst/>
                          <a:latin typeface="Franklin Gothic Medium"/>
                          <a:ea typeface="Malgun Gothic"/>
                        </a:rPr>
                        <a:t>xcept</a:t>
                      </a:r>
                      <a:br>
                        <a:rPr lang="ko-KR" sz="1800" b="0" i="0" u="none" strike="noStrike" noProof="0">
                          <a:solidFill>
                            <a:schemeClr val="accent1">
                              <a:lumMod val="75000"/>
                            </a:schemeClr>
                          </a:solidFill>
                          <a:effectLst/>
                          <a:latin typeface="Franklin Gothic Medium"/>
                          <a:ea typeface="Malgun Gothic"/>
                        </a:rPr>
                      </a:br>
                      <a:r>
                        <a:rPr lang="en-US" altLang="ko-KR" sz="1800" b="0" i="0" u="none" strike="noStrike" noProof="0">
                          <a:solidFill>
                            <a:schemeClr val="accent1">
                              <a:lumMod val="75000"/>
                            </a:schemeClr>
                          </a:solidFill>
                          <a:effectLst/>
                          <a:latin typeface="Franklin Gothic Medium"/>
                          <a:ea typeface="Malgun Gothic"/>
                        </a:rPr>
                        <a:t>MLP</a:t>
                      </a:r>
                      <a:r>
                        <a:rPr lang="ko-KR" sz="1800" b="0" i="0" u="none" strike="noStrike" noProof="0">
                          <a:solidFill>
                            <a:schemeClr val="accent1">
                              <a:lumMod val="75000"/>
                            </a:schemeClr>
                          </a:solidFill>
                          <a:effectLst/>
                          <a:latin typeface="Franklin Gothic Medium"/>
                          <a:ea typeface="Malgun Gothic"/>
                        </a:rPr>
                        <a:t> </a:t>
                      </a:r>
                      <a:r>
                        <a:rPr lang="en-US" altLang="ko-KR" sz="1800" b="0" i="0" u="none" strike="noStrike" noProof="0">
                          <a:solidFill>
                            <a:schemeClr val="accent1">
                              <a:lumMod val="75000"/>
                            </a:schemeClr>
                          </a:solidFill>
                          <a:effectLst/>
                          <a:latin typeface="Franklin Gothic Medium"/>
                          <a:ea typeface="Malgun Gothic"/>
                        </a:rPr>
                        <a:t>(</a:t>
                      </a:r>
                      <a:r>
                        <a:rPr lang="en-US" altLang="ko-KR" sz="1800" b="0" i="0" u="none" strike="noStrike" noProof="0">
                          <a:solidFill>
                            <a:schemeClr val="accent1">
                              <a:lumMod val="75000"/>
                            </a:schemeClr>
                          </a:solidFill>
                          <a:effectLst/>
                          <a:latin typeface="Franklin Gothic Medium"/>
                        </a:rPr>
                        <a:t>Log</a:t>
                      </a:r>
                      <a:r>
                        <a:rPr lang="en-US" altLang="ko-KR" sz="1800" b="0" i="0" u="none" strike="noStrike" noProof="0">
                          <a:solidFill>
                            <a:schemeClr val="accent1">
                              <a:lumMod val="75000"/>
                            </a:schemeClr>
                          </a:solidFill>
                          <a:effectLst/>
                          <a:latin typeface="Franklin Gothic Medium"/>
                          <a:ea typeface="Malgun Gothic"/>
                        </a:rPr>
                        <a:t>-M</a:t>
                      </a:r>
                      <a:r>
                        <a:rPr lang="en-US" altLang="ko-KR" sz="1800" b="0" i="0" u="none" strike="noStrike" noProof="0">
                          <a:solidFill>
                            <a:schemeClr val="accent1">
                              <a:lumMod val="75000"/>
                            </a:schemeClr>
                          </a:solidFill>
                          <a:effectLst/>
                          <a:latin typeface="Franklin Gothic Medium"/>
                        </a:rPr>
                        <a:t>el</a:t>
                      </a:r>
                      <a:r>
                        <a:rPr lang="en-US" altLang="ko-KR" sz="1800" b="0" i="0" u="none" strike="noStrike" noProof="0">
                          <a:solidFill>
                            <a:schemeClr val="accent1">
                              <a:lumMod val="75000"/>
                            </a:schemeClr>
                          </a:solidFill>
                          <a:effectLst/>
                          <a:latin typeface="Franklin Gothic Medium"/>
                          <a:ea typeface="Malgun Gothic"/>
                        </a:rPr>
                        <a:t>)</a:t>
                      </a:r>
                      <a:endParaRPr lang="ko-KR" sz="1800" b="0" i="0" u="none" strike="noStrike" noProof="0">
                        <a:solidFill>
                          <a:schemeClr val="accent1">
                            <a:lumMod val="75000"/>
                          </a:schemeClr>
                        </a:solidFill>
                        <a:effectLst/>
                        <a:latin typeface="Franklin Gothic Medium"/>
                        <a:ea typeface="Malgun Gothic"/>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맑은 고딕"/>
                        </a:rPr>
                        <a:t>👍</a:t>
                      </a:r>
                      <a:r>
                        <a:rPr lang="en-US" altLang="ko-KR" sz="2000" b="0" i="0" u="none" strike="noStrike" noProof="0" dirty="0">
                          <a:solidFill>
                            <a:srgbClr val="000000"/>
                          </a:solidFill>
                          <a:effectLst/>
                          <a:latin typeface="Franklin Gothic Medium"/>
                          <a:ea typeface="맑은 고딕"/>
                        </a:rPr>
                        <a:t> MFCC</a:t>
                      </a:r>
                      <a:br>
                        <a:rPr lang="en-US" altLang="ko-KR" sz="2000" b="0" i="0" u="none" strike="noStrike" noProof="0" dirty="0">
                          <a:solidFill>
                            <a:srgbClr val="000000"/>
                          </a:solidFill>
                          <a:effectLst/>
                          <a:latin typeface="Franklin Gothic Medium"/>
                          <a:ea typeface="맑은 고딕"/>
                        </a:rPr>
                      </a:br>
                      <a:r>
                        <a:rPr lang="en-US" altLang="ko-KR" sz="1800" b="0" i="0" u="none" strike="noStrike" noProof="0" dirty="0">
                          <a:solidFill>
                            <a:srgbClr val="000000"/>
                          </a:solidFill>
                          <a:effectLst/>
                          <a:latin typeface="Franklin Gothic Medium"/>
                          <a:ea typeface="맑은 고딕"/>
                        </a:rPr>
                        <a:t>0.9882</a:t>
                      </a:r>
                      <a:endParaRPr lang="ko-KR" altLang="en-US" sz="1800" b="0" i="0" u="none" strike="noStrike" noProof="0" dirty="0">
                        <a:solidFill>
                          <a:srgbClr val="000000"/>
                        </a:solidFill>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ea typeface="맑은 고딕"/>
                        </a:rPr>
                        <a:t>E</a:t>
                      </a:r>
                      <a:r>
                        <a:rPr lang="ko-KR" altLang="en-US" sz="1800" b="0" i="0" u="none" strike="noStrike" noProof="0" dirty="0" err="1">
                          <a:solidFill>
                            <a:schemeClr val="accent1">
                              <a:lumMod val="75000"/>
                            </a:schemeClr>
                          </a:solidFill>
                          <a:effectLst/>
                          <a:latin typeface="Franklin Gothic Medium"/>
                          <a:ea typeface="맑은 고딕"/>
                        </a:rPr>
                        <a:t>xcept</a:t>
                      </a:r>
                      <a:r>
                        <a:rPr lang="ko-KR" altLang="en-US" sz="1800" b="0" i="0" u="none" strike="noStrike" noProof="0" dirty="0">
                          <a:solidFill>
                            <a:schemeClr val="accent1">
                              <a:lumMod val="75000"/>
                            </a:schemeClr>
                          </a:solidFill>
                          <a:effectLst/>
                          <a:latin typeface="Franklin Gothic Medium"/>
                          <a:ea typeface="맑은 고딕"/>
                        </a:rPr>
                        <a:t> </a:t>
                      </a:r>
                      <a:br>
                        <a:rPr lang="ko-KR" altLang="en-US" sz="1800" b="0" i="0" u="none" strike="noStrike" noProof="0" dirty="0">
                          <a:solidFill>
                            <a:srgbClr val="6B532F"/>
                          </a:solidFill>
                          <a:effectLst/>
                          <a:latin typeface="Franklin Gothic Medium"/>
                          <a:ea typeface="맑은 고딕"/>
                        </a:rPr>
                      </a:br>
                      <a:r>
                        <a:rPr lang="ko-KR" altLang="en-US" sz="1800" b="0" i="0" u="none" strike="noStrike" noProof="0" dirty="0">
                          <a:solidFill>
                            <a:schemeClr val="accent1">
                              <a:lumMod val="75000"/>
                            </a:schemeClr>
                          </a:solidFill>
                          <a:effectLst/>
                          <a:latin typeface="Franklin Gothic Medium"/>
                          <a:ea typeface="맑은 고딕"/>
                        </a:rPr>
                        <a:t>MLP, </a:t>
                      </a:r>
                      <a:r>
                        <a:rPr lang="ko-KR" altLang="en-US" sz="1800" b="0" i="0" u="none" strike="noStrike" noProof="0" dirty="0" err="1">
                          <a:solidFill>
                            <a:schemeClr val="accent1">
                              <a:lumMod val="75000"/>
                            </a:schemeClr>
                          </a:solidFill>
                          <a:effectLst/>
                          <a:latin typeface="Franklin Gothic Medium"/>
                          <a:ea typeface="맑은 고딕"/>
                        </a:rPr>
                        <a:t>Knn</a:t>
                      </a:r>
                      <a:r>
                        <a:rPr lang="ko-KR" altLang="en-US" sz="1800" b="0" i="0" u="none" strike="noStrike" noProof="0" dirty="0">
                          <a:solidFill>
                            <a:schemeClr val="accent1">
                              <a:lumMod val="75000"/>
                            </a:schemeClr>
                          </a:solidFill>
                          <a:effectLst/>
                          <a:latin typeface="Franklin Gothic Medium"/>
                          <a:ea typeface="맑은 고딕"/>
                        </a:rPr>
                        <a:t> </a:t>
                      </a:r>
                      <a:r>
                        <a:rPr lang="en-US" altLang="ko-KR" sz="1800" b="0" i="0" u="none" strike="noStrike" noProof="0" dirty="0">
                          <a:solidFill>
                            <a:schemeClr val="accent1">
                              <a:lumMod val="75000"/>
                            </a:schemeClr>
                          </a:solidFill>
                          <a:effectLst/>
                          <a:latin typeface="Franklin Gothic Medium"/>
                          <a:ea typeface="맑은 고딕"/>
                        </a:rPr>
                        <a:t>(</a:t>
                      </a:r>
                      <a:r>
                        <a:rPr lang="en-US" altLang="ko-KR" sz="1800" b="0" i="0" u="none" strike="noStrike" noProof="0" dirty="0">
                          <a:solidFill>
                            <a:schemeClr val="accent1">
                              <a:lumMod val="75000"/>
                            </a:schemeClr>
                          </a:solidFill>
                          <a:effectLst/>
                          <a:latin typeface="Franklin Gothic Medium"/>
                        </a:rPr>
                        <a:t>Log</a:t>
                      </a:r>
                      <a:r>
                        <a:rPr lang="en-US" altLang="ko-KR" sz="1800" b="0" i="0" u="none" strike="noStrike" noProof="0" dirty="0">
                          <a:solidFill>
                            <a:schemeClr val="accent1">
                              <a:lumMod val="75000"/>
                            </a:schemeClr>
                          </a:solidFill>
                          <a:effectLst/>
                          <a:latin typeface="Franklin Gothic Medium"/>
                          <a:ea typeface="Malgun Gothic"/>
                        </a:rPr>
                        <a:t>-M</a:t>
                      </a:r>
                      <a:r>
                        <a:rPr lang="en-US" altLang="ko-KR" sz="1800" b="0" i="0" u="none" strike="noStrike" noProof="0" dirty="0">
                          <a:solidFill>
                            <a:schemeClr val="accent1">
                              <a:lumMod val="75000"/>
                            </a:schemeClr>
                          </a:solidFill>
                          <a:effectLst/>
                          <a:latin typeface="Franklin Gothic Medium"/>
                        </a:rPr>
                        <a:t>el</a:t>
                      </a:r>
                      <a:r>
                        <a:rPr lang="en-US" altLang="ko-KR" sz="1800" b="0" i="0" u="none" strike="noStrike" noProof="0" dirty="0">
                          <a:solidFill>
                            <a:schemeClr val="accent1">
                              <a:lumMod val="75000"/>
                            </a:schemeClr>
                          </a:solidFill>
                          <a:effectLst/>
                          <a:latin typeface="Franklin Gothic Medium"/>
                          <a:ea typeface="맑은 고딕"/>
                        </a:rPr>
                        <a:t>)</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6300">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Mel</a:t>
                      </a:r>
                      <a:r>
                        <a:rPr lang="ko-KR" altLang="en-US"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ea typeface="Malgun Gothic"/>
                        </a:rPr>
                        <a:t>S</a:t>
                      </a:r>
                      <a:r>
                        <a:rPr lang="ko-KR" altLang="en-US" sz="2000" b="0" i="0" u="none" strike="noStrike" noProof="0" dirty="0" err="1">
                          <a:solidFill>
                            <a:srgbClr val="000000"/>
                          </a:solidFill>
                          <a:effectLst/>
                          <a:latin typeface="Franklin Gothic Medium"/>
                          <a:ea typeface="Malgun Gothic"/>
                        </a:rPr>
                        <a:t>pectrogram</a:t>
                      </a:r>
                      <a:br>
                        <a:rPr lang="ko-KR" altLang="en-US" sz="2000" b="0" i="0" u="none" strike="noStrike" noProof="0" dirty="0">
                          <a:solidFill>
                            <a:srgbClr val="000000"/>
                          </a:solidFill>
                          <a:effectLst/>
                          <a:latin typeface="Franklin Gothic Medium"/>
                          <a:ea typeface="Malgun Gothic"/>
                        </a:rPr>
                      </a:br>
                      <a:r>
                        <a:rPr lang="en-US" altLang="ko-KR" sz="1800" b="0" i="0" u="none" strike="noStrike" noProof="0" dirty="0">
                          <a:solidFill>
                            <a:srgbClr val="000000"/>
                          </a:solidFill>
                          <a:effectLst/>
                          <a:latin typeface="Franklin Gothic Medium"/>
                          <a:ea typeface="Malgun Gothic"/>
                        </a:rPr>
                        <a:t>0.93</a:t>
                      </a:r>
                      <a:endParaRPr lang="en-US" altLang="ko-KR" sz="1800" b="0" i="0" u="none" strike="noStrike" noProof="0" dirty="0">
                        <a:solidFill>
                          <a:srgbClr val="000000"/>
                        </a:solidFill>
                        <a:effectLst/>
                        <a:latin typeface="Franklin Gothic Medium"/>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rPr>
                        <a:t>Mel</a:t>
                      </a:r>
                      <a:r>
                        <a:rPr lang="ko-KR" sz="2000" b="0" i="0" u="none" strike="noStrike" noProof="0">
                          <a:solidFill>
                            <a:srgbClr val="000000"/>
                          </a:solidFill>
                          <a:effectLst/>
                          <a:latin typeface="Franklin Gothic Medium"/>
                          <a:ea typeface="맑은 고딕"/>
                        </a:rPr>
                        <a:t> </a:t>
                      </a:r>
                      <a:r>
                        <a:rPr lang="en-US" altLang="ko-KR" sz="2000" b="0" i="0" u="none" strike="noStrike" noProof="0">
                          <a:solidFill>
                            <a:srgbClr val="000000"/>
                          </a:solidFill>
                          <a:effectLst/>
                          <a:latin typeface="Franklin Gothic Medium"/>
                          <a:ea typeface="맑은 고딕"/>
                        </a:rPr>
                        <a:t>S</a:t>
                      </a:r>
                      <a:r>
                        <a:rPr lang="ko-KR" sz="2000" b="0" i="0" u="none" strike="noStrike" noProof="0">
                          <a:solidFill>
                            <a:srgbClr val="000000"/>
                          </a:solidFill>
                          <a:effectLst/>
                          <a:latin typeface="Franklin Gothic Medium"/>
                          <a:ea typeface="맑은 고딕"/>
                        </a:rPr>
                        <a:t>pectrogram</a:t>
                      </a:r>
                      <a:r>
                        <a:rPr lang="en-US" altLang="ko-KR" sz="2000" b="0" i="0" u="none" strike="noStrike" noProof="0">
                          <a:solidFill>
                            <a:srgbClr val="000000"/>
                          </a:solidFill>
                          <a:effectLst/>
                          <a:latin typeface="Franklin Gothic Medium"/>
                          <a:ea typeface="맑은 고딕"/>
                        </a:rPr>
                        <a:t> </a:t>
                      </a:r>
                      <a:r>
                        <a:rPr lang="en-US" altLang="ko-KR" sz="1800" b="0" i="0" u="none" strike="noStrike" noProof="0">
                          <a:solidFill>
                            <a:srgbClr val="000000"/>
                          </a:solidFill>
                          <a:effectLst/>
                          <a:latin typeface="Franklin Gothic Medium"/>
                          <a:ea typeface="맑은 고딕"/>
                        </a:rPr>
                        <a:t>0.93</a:t>
                      </a:r>
                      <a:endParaRPr lang="en-US" altLang="ko-KR" sz="1800" b="0" i="0" u="none" strike="noStrike" noProof="0">
                        <a:effectLst/>
                        <a:latin typeface="Franklin Gothic Medium"/>
                        <a:ea typeface="맑은 고딕"/>
                      </a:endParaRPr>
                    </a:p>
                    <a:p>
                      <a:pPr lvl="0" algn="ctr">
                        <a:buNone/>
                      </a:pPr>
                      <a:r>
                        <a:rPr lang="en-US" altLang="ko-KR" sz="1800" b="0" i="0" u="none" strike="noStrike" noProof="0">
                          <a:solidFill>
                            <a:schemeClr val="accent1">
                              <a:lumMod val="75000"/>
                            </a:schemeClr>
                          </a:solidFill>
                          <a:effectLst/>
                          <a:latin typeface="Franklin Gothic Medium"/>
                        </a:rPr>
                        <a:t>Except</a:t>
                      </a:r>
                      <a:br>
                        <a:rPr lang="en-US" altLang="ko-KR" sz="1800" b="0" i="0" u="none" strike="noStrike" noProof="0">
                          <a:solidFill>
                            <a:schemeClr val="accent1">
                              <a:lumMod val="75000"/>
                            </a:schemeClr>
                          </a:solidFill>
                          <a:effectLst/>
                          <a:latin typeface="Franklin Gothic Medium"/>
                        </a:rPr>
                      </a:br>
                      <a:r>
                        <a:rPr lang="en-US" altLang="ko-KR" sz="1800" b="0" i="0" u="none" strike="noStrike" noProof="0">
                          <a:solidFill>
                            <a:schemeClr val="accent1">
                              <a:lumMod val="75000"/>
                            </a:schemeClr>
                          </a:solidFill>
                          <a:effectLst/>
                          <a:latin typeface="Franklin Gothic Medium"/>
                        </a:rPr>
                        <a:t>CNN layer 2 (</a:t>
                      </a:r>
                      <a:r>
                        <a:rPr lang="en-US" altLang="ko-KR" sz="1800" b="0" i="0" u="none" strike="noStrike" noProof="0">
                          <a:solidFill>
                            <a:schemeClr val="accent1">
                              <a:lumMod val="75000"/>
                            </a:schemeClr>
                          </a:solidFill>
                          <a:effectLst/>
                          <a:latin typeface="Franklin Gothic Medium"/>
                          <a:ea typeface="맑은 고딕"/>
                        </a:rPr>
                        <a:t>MFCC</a:t>
                      </a:r>
                      <a:r>
                        <a:rPr lang="en-US" altLang="ko-KR" sz="1800" b="0" i="0" u="none" strike="noStrike" noProof="0">
                          <a:solidFill>
                            <a:schemeClr val="accent1">
                              <a:lumMod val="75000"/>
                            </a:schemeClr>
                          </a:solidFill>
                          <a:effectLst/>
                          <a:latin typeface="Franklin Gothic Medium"/>
                        </a:rPr>
                        <a:t>)</a:t>
                      </a:r>
                      <a:endParaRPr lang="ko-KR" sz="200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Mel</a:t>
                      </a:r>
                      <a:r>
                        <a:rPr lang="ko-KR" sz="2000" b="0" i="0" u="none" strike="noStrike" noProof="0" dirty="0">
                          <a:solidFill>
                            <a:srgbClr val="000000"/>
                          </a:solidFill>
                          <a:effectLst/>
                          <a:latin typeface="Franklin Gothic Medium"/>
                          <a:ea typeface="맑은 고딕"/>
                        </a:rPr>
                        <a:t> </a:t>
                      </a:r>
                      <a:r>
                        <a:rPr lang="en-US" altLang="ko-KR" sz="2000" b="0" i="0" u="none" strike="noStrike" noProof="0" dirty="0">
                          <a:solidFill>
                            <a:srgbClr val="000000"/>
                          </a:solidFill>
                          <a:effectLst/>
                          <a:latin typeface="Franklin Gothic Medium"/>
                          <a:ea typeface="맑은 고딕"/>
                        </a:rPr>
                        <a:t>S</a:t>
                      </a:r>
                      <a:r>
                        <a:rPr lang="ko-KR" sz="2000" b="0" i="0" u="none" strike="noStrike" noProof="0" dirty="0" err="1">
                          <a:solidFill>
                            <a:srgbClr val="000000"/>
                          </a:solidFill>
                          <a:effectLst/>
                          <a:latin typeface="Franklin Gothic Medium"/>
                          <a:ea typeface="맑은 고딕"/>
                        </a:rPr>
                        <a:t>pectrogram</a:t>
                      </a:r>
                      <a:r>
                        <a:rPr lang="en-US" altLang="ko-KR" sz="2000" b="0" i="0" u="none" strike="noStrike" noProof="0" dirty="0">
                          <a:solidFill>
                            <a:srgbClr val="000000"/>
                          </a:solidFill>
                          <a:effectLst/>
                          <a:latin typeface="Franklin Gothic Medium"/>
                          <a:ea typeface="맑은 고딕"/>
                        </a:rPr>
                        <a:t> </a:t>
                      </a:r>
                      <a:r>
                        <a:rPr lang="en-US" altLang="ko-KR" sz="1800" b="0" i="0" u="none" strike="noStrike" noProof="0" dirty="0">
                          <a:solidFill>
                            <a:srgbClr val="000000"/>
                          </a:solidFill>
                          <a:effectLst/>
                          <a:latin typeface="Franklin Gothic Medium"/>
                          <a:ea typeface="맑은 고딕"/>
                        </a:rPr>
                        <a:t>0.9753</a:t>
                      </a:r>
                      <a:endParaRPr lang="en-US" altLang="ko-KR" sz="1800" b="0" i="0" u="none" strike="noStrike" noProof="0" dirty="0">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2,4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2" name="제목 1">
            <a:extLst>
              <a:ext uri="{FF2B5EF4-FFF2-40B4-BE49-F238E27FC236}">
                <a16:creationId xmlns:a16="http://schemas.microsoft.com/office/drawing/2014/main" id="{DB6A7B70-48C1-E1B4-C8EE-AFEA98381721}"/>
              </a:ext>
            </a:extLst>
          </p:cNvPr>
          <p:cNvSpPr>
            <a:spLocks noGrp="1"/>
          </p:cNvSpPr>
          <p:nvPr>
            <p:ph type="ctrTitle"/>
          </p:nvPr>
        </p:nvSpPr>
        <p:spPr>
          <a:xfrm>
            <a:off x="1117214" y="444922"/>
            <a:ext cx="6925732" cy="443198"/>
          </a:xfrm>
        </p:spPr>
        <p:txBody>
          <a:bodyPr/>
          <a:lstStyle/>
          <a:p>
            <a:r>
              <a:rPr lang="en-US" altLang="ko-KR" dirty="0"/>
              <a:t>Result</a:t>
            </a:r>
            <a:endParaRPr lang="ko-KR" altLang="en-US" dirty="0">
              <a:ea typeface="돋움"/>
            </a:endParaRPr>
          </a:p>
        </p:txBody>
      </p:sp>
      <p:sp>
        <p:nvSpPr>
          <p:cNvPr id="3" name="부제목 2">
            <a:extLst>
              <a:ext uri="{FF2B5EF4-FFF2-40B4-BE49-F238E27FC236}">
                <a16:creationId xmlns:a16="http://schemas.microsoft.com/office/drawing/2014/main" id="{22D88BB8-909F-C375-B486-16C8238ADA92}"/>
              </a:ext>
            </a:extLst>
          </p:cNvPr>
          <p:cNvSpPr>
            <a:spLocks noGrp="1"/>
          </p:cNvSpPr>
          <p:nvPr>
            <p:ph type="subTitle" idx="1"/>
          </p:nvPr>
        </p:nvSpPr>
        <p:spPr>
          <a:xfrm>
            <a:off x="1128501" y="1367744"/>
            <a:ext cx="7484921" cy="540078"/>
          </a:xfrm>
        </p:spPr>
        <p:txBody>
          <a:bodyPr/>
          <a:lstStyle/>
          <a:p>
            <a:r>
              <a:rPr lang="ko-KR" dirty="0">
                <a:latin typeface="Franklin Gothic Demi Cond"/>
                <a:ea typeface="돋움"/>
              </a:rPr>
              <a:t>💡</a:t>
            </a:r>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Feature</a:t>
            </a:r>
            <a:r>
              <a:rPr lang="ko-KR" altLang="en-US" dirty="0">
                <a:latin typeface="Franklin Gothic Demi Cond"/>
                <a:ea typeface="돋움"/>
              </a:rPr>
              <a:t> </a:t>
            </a:r>
            <a:r>
              <a:rPr lang="en-US" altLang="ko-KR" dirty="0">
                <a:latin typeface="Franklin Gothic Demi Cond"/>
                <a:ea typeface="돋움"/>
              </a:rPr>
              <a:t>E</a:t>
            </a:r>
            <a:r>
              <a:rPr lang="ko-KR" altLang="en-US" dirty="0" err="1">
                <a:latin typeface="Franklin Gothic Demi Cond"/>
                <a:ea typeface="돋움"/>
              </a:rPr>
              <a:t>xtraction</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ethod</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EA3476B2-1CB5-7A93-F5CB-ECD702C3F061}"/>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4" name="직사각형 3">
            <a:extLst>
              <a:ext uri="{FF2B5EF4-FFF2-40B4-BE49-F238E27FC236}">
                <a16:creationId xmlns:a16="http://schemas.microsoft.com/office/drawing/2014/main" id="{78AD3335-5153-33CC-8804-3109CD10F06F}"/>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694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tLang="ko-KR" dirty="0">
                <a:latin typeface="Franklin Gothic Medium"/>
                <a:ea typeface="돋움"/>
              </a:rPr>
              <a:t>Result</a:t>
            </a:r>
            <a:endParaRPr lang="en-US" dirty="0">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74334" y="6239337"/>
            <a:ext cx="365760" cy="365760"/>
          </a:xfrm>
        </p:spPr>
        <p:txBody>
          <a:bodyPr/>
          <a:lstStyle/>
          <a:p>
            <a:fld id="{8A7A6979-0714-4377-B894-6BE4C2D6E202}" type="slidenum">
              <a:rPr lang="en-US" smtClean="0"/>
              <a:pPr/>
              <a:t>23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부제목 6">
            <a:extLst>
              <a:ext uri="{FF2B5EF4-FFF2-40B4-BE49-F238E27FC236}">
                <a16:creationId xmlns:a16="http://schemas.microsoft.com/office/drawing/2014/main" id="{61C713D7-3291-BA58-20D8-CCAD3CECBA7D}"/>
              </a:ext>
            </a:extLst>
          </p:cNvPr>
          <p:cNvSpPr>
            <a:spLocks noGrp="1"/>
          </p:cNvSpPr>
          <p:nvPr>
            <p:ph type="subTitle" idx="1"/>
          </p:nvPr>
        </p:nvSpPr>
        <p:spPr>
          <a:xfrm>
            <a:off x="1115015" y="1142865"/>
            <a:ext cx="6914445" cy="1738938"/>
          </a:xfrm>
        </p:spPr>
        <p:txBody>
          <a:bodyPr/>
          <a:lstStyle/>
          <a:p>
            <a:r>
              <a:rPr lang="ko-KR" altLang="ko-KR" dirty="0">
                <a:latin typeface="Franklin Gothic Demi Cond"/>
                <a:ea typeface="돋움"/>
              </a:rPr>
              <a:t>💡</a:t>
            </a:r>
            <a:r>
              <a:rPr lang="en-US" altLang="ko-KR" dirty="0">
                <a:latin typeface="Franklin Gothic Demi Cond"/>
                <a:ea typeface="돋움"/>
              </a:rPr>
              <a:t> </a:t>
            </a:r>
            <a:r>
              <a:rPr lang="en-US" dirty="0">
                <a:latin typeface="Franklin Gothic Demi Cond"/>
              </a:rPr>
              <a:t>Sampling Rate : The graphs of each model’s AUC Curve</a:t>
            </a:r>
            <a:endParaRPr lang="ko-KR" altLang="en-US" dirty="0"/>
          </a:p>
          <a:p>
            <a:endParaRPr lang="ko-KR" altLang="en-US" dirty="0"/>
          </a:p>
          <a:p>
            <a:endParaRPr lang="en-US" altLang="ko-Kore-KR" dirty="0"/>
          </a:p>
          <a:p>
            <a:endParaRPr lang="ko-Kore-KR" altLang="en-US" dirty="0"/>
          </a:p>
        </p:txBody>
      </p:sp>
      <p:sp>
        <p:nvSpPr>
          <p:cNvPr id="10" name="TextBox 9">
            <a:extLst>
              <a:ext uri="{FF2B5EF4-FFF2-40B4-BE49-F238E27FC236}">
                <a16:creationId xmlns:a16="http://schemas.microsoft.com/office/drawing/2014/main" id="{49BE0C44-E503-1199-DA76-9B4121D9BFFC}"/>
              </a:ext>
            </a:extLst>
          </p:cNvPr>
          <p:cNvSpPr txBox="1"/>
          <p:nvPr/>
        </p:nvSpPr>
        <p:spPr>
          <a:xfrm>
            <a:off x="9816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4</a:t>
            </a:r>
          </a:p>
        </p:txBody>
      </p:sp>
      <p:pic>
        <p:nvPicPr>
          <p:cNvPr id="16" name="그림 15">
            <a:extLst>
              <a:ext uri="{FF2B5EF4-FFF2-40B4-BE49-F238E27FC236}">
                <a16:creationId xmlns:a16="http://schemas.microsoft.com/office/drawing/2014/main" id="{810E3415-7D4D-5146-27C1-264B53825BED}"/>
              </a:ext>
            </a:extLst>
          </p:cNvPr>
          <p:cNvPicPr>
            <a:picLocks noChangeAspect="1"/>
          </p:cNvPicPr>
          <p:nvPr/>
        </p:nvPicPr>
        <p:blipFill rotWithShape="1">
          <a:blip r:embed="rId3"/>
          <a:srcRect b="50545"/>
          <a:stretch/>
        </p:blipFill>
        <p:spPr>
          <a:xfrm>
            <a:off x="0" y="1386752"/>
            <a:ext cx="9144000" cy="2261093"/>
          </a:xfrm>
          <a:prstGeom prst="rect">
            <a:avLst/>
          </a:prstGeom>
        </p:spPr>
      </p:pic>
      <p:sp>
        <p:nvSpPr>
          <p:cNvPr id="18" name="직사각형 17">
            <a:extLst>
              <a:ext uri="{FF2B5EF4-FFF2-40B4-BE49-F238E27FC236}">
                <a16:creationId xmlns:a16="http://schemas.microsoft.com/office/drawing/2014/main" id="{0CF625D2-E2BA-9A8C-93FD-4A730CFBEEE4}"/>
              </a:ext>
            </a:extLst>
          </p:cNvPr>
          <p:cNvSpPr/>
          <p:nvPr/>
        </p:nvSpPr>
        <p:spPr>
          <a:xfrm>
            <a:off x="303906" y="6141928"/>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19" name="직사각형 18">
            <a:extLst>
              <a:ext uri="{FF2B5EF4-FFF2-40B4-BE49-F238E27FC236}">
                <a16:creationId xmlns:a16="http://schemas.microsoft.com/office/drawing/2014/main" id="{2EFB9AE4-879F-B457-8D87-07C4C1E3E5C8}"/>
              </a:ext>
            </a:extLst>
          </p:cNvPr>
          <p:cNvSpPr/>
          <p:nvPr/>
        </p:nvSpPr>
        <p:spPr>
          <a:xfrm>
            <a:off x="5543404" y="6262501"/>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pic>
        <p:nvPicPr>
          <p:cNvPr id="17" name="그림 16">
            <a:extLst>
              <a:ext uri="{FF2B5EF4-FFF2-40B4-BE49-F238E27FC236}">
                <a16:creationId xmlns:a16="http://schemas.microsoft.com/office/drawing/2014/main" id="{4BFDBBD0-B379-BB15-F4E6-C68D703DD93F}"/>
              </a:ext>
            </a:extLst>
          </p:cNvPr>
          <p:cNvPicPr>
            <a:picLocks noChangeAspect="1"/>
          </p:cNvPicPr>
          <p:nvPr/>
        </p:nvPicPr>
        <p:blipFill rotWithShape="1">
          <a:blip r:embed="rId3"/>
          <a:srcRect t="50269"/>
          <a:stretch/>
        </p:blipFill>
        <p:spPr>
          <a:xfrm>
            <a:off x="8080" y="4045245"/>
            <a:ext cx="9144000" cy="2273701"/>
          </a:xfrm>
          <a:prstGeom prst="rect">
            <a:avLst/>
          </a:prstGeom>
        </p:spPr>
      </p:pic>
      <p:sp>
        <p:nvSpPr>
          <p:cNvPr id="20" name="TextBox 19">
            <a:extLst>
              <a:ext uri="{FF2B5EF4-FFF2-40B4-BE49-F238E27FC236}">
                <a16:creationId xmlns:a16="http://schemas.microsoft.com/office/drawing/2014/main" id="{B708499D-E3D0-36A1-8611-CD7E59800A3C}"/>
              </a:ext>
            </a:extLst>
          </p:cNvPr>
          <p:cNvSpPr txBox="1"/>
          <p:nvPr/>
        </p:nvSpPr>
        <p:spPr>
          <a:xfrm>
            <a:off x="40677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3</a:t>
            </a:r>
          </a:p>
        </p:txBody>
      </p:sp>
      <p:sp>
        <p:nvSpPr>
          <p:cNvPr id="21" name="TextBox 20">
            <a:extLst>
              <a:ext uri="{FF2B5EF4-FFF2-40B4-BE49-F238E27FC236}">
                <a16:creationId xmlns:a16="http://schemas.microsoft.com/office/drawing/2014/main" id="{7DEFF730-C9C1-CD65-9E58-063FA27129D2}"/>
              </a:ext>
            </a:extLst>
          </p:cNvPr>
          <p:cNvSpPr txBox="1"/>
          <p:nvPr/>
        </p:nvSpPr>
        <p:spPr>
          <a:xfrm>
            <a:off x="70395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2</a:t>
            </a:r>
          </a:p>
        </p:txBody>
      </p:sp>
      <p:sp>
        <p:nvSpPr>
          <p:cNvPr id="22" name="TextBox 21">
            <a:extLst>
              <a:ext uri="{FF2B5EF4-FFF2-40B4-BE49-F238E27FC236}">
                <a16:creationId xmlns:a16="http://schemas.microsoft.com/office/drawing/2014/main" id="{64E2B2A2-1DBD-B54F-E4D4-87F6B324DACE}"/>
              </a:ext>
            </a:extLst>
          </p:cNvPr>
          <p:cNvSpPr txBox="1"/>
          <p:nvPr/>
        </p:nvSpPr>
        <p:spPr>
          <a:xfrm>
            <a:off x="9816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SVM</a:t>
            </a:r>
          </a:p>
        </p:txBody>
      </p:sp>
      <p:sp>
        <p:nvSpPr>
          <p:cNvPr id="23" name="TextBox 22">
            <a:extLst>
              <a:ext uri="{FF2B5EF4-FFF2-40B4-BE49-F238E27FC236}">
                <a16:creationId xmlns:a16="http://schemas.microsoft.com/office/drawing/2014/main" id="{6FDF07C8-8856-66B8-0911-3975FF59B014}"/>
              </a:ext>
            </a:extLst>
          </p:cNvPr>
          <p:cNvSpPr txBox="1"/>
          <p:nvPr/>
        </p:nvSpPr>
        <p:spPr>
          <a:xfrm>
            <a:off x="40677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MLP</a:t>
            </a:r>
          </a:p>
        </p:txBody>
      </p:sp>
      <p:sp>
        <p:nvSpPr>
          <p:cNvPr id="24" name="TextBox 23">
            <a:extLst>
              <a:ext uri="{FF2B5EF4-FFF2-40B4-BE49-F238E27FC236}">
                <a16:creationId xmlns:a16="http://schemas.microsoft.com/office/drawing/2014/main" id="{DA3B3AD1-C608-A6EB-EC21-C95840D45C98}"/>
              </a:ext>
            </a:extLst>
          </p:cNvPr>
          <p:cNvSpPr txBox="1"/>
          <p:nvPr/>
        </p:nvSpPr>
        <p:spPr>
          <a:xfrm>
            <a:off x="70395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err="1">
                <a:latin typeface="Franklin Gothic Medium Cond"/>
                <a:ea typeface="돋움"/>
              </a:rPr>
              <a:t>Knn</a:t>
            </a:r>
            <a:endParaRPr lang="en-US" altLang="ko-KR" sz="1600">
              <a:latin typeface="Franklin Gothic Medium Cond"/>
              <a:ea typeface="돋움"/>
            </a:endParaRPr>
          </a:p>
        </p:txBody>
      </p:sp>
      <p:sp>
        <p:nvSpPr>
          <p:cNvPr id="4" name="말풍선: 모서리가 둥근 사각형 3">
            <a:extLst>
              <a:ext uri="{FF2B5EF4-FFF2-40B4-BE49-F238E27FC236}">
                <a16:creationId xmlns:a16="http://schemas.microsoft.com/office/drawing/2014/main" id="{164AF30E-EC34-BADC-02C4-F87DBCE0E211}"/>
              </a:ext>
            </a:extLst>
          </p:cNvPr>
          <p:cNvSpPr/>
          <p:nvPr/>
        </p:nvSpPr>
        <p:spPr>
          <a:xfrm>
            <a:off x="1317685" y="2555267"/>
            <a:ext cx="2102567" cy="1235654"/>
          </a:xfrm>
          <a:prstGeom prst="wedgeRoundRectCallout">
            <a:avLst>
              <a:gd name="adj1" fmla="val -15277"/>
              <a:gd name="adj2" fmla="val -107030"/>
              <a:gd name="adj3" fmla="val 16667"/>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ea typeface="돋움"/>
              </a:rPr>
              <a:t>No huge difference between 8,000 and 16,000</a:t>
            </a:r>
            <a:endParaRPr lang="ko-KR" altLang="en-US" sz="2000" b="1" dirty="0">
              <a:ea typeface="돋움"/>
            </a:endParaRPr>
          </a:p>
        </p:txBody>
      </p:sp>
    </p:spTree>
    <p:extLst>
      <p:ext uri="{BB962C8B-B14F-4D97-AF65-F5344CB8AC3E}">
        <p14:creationId xmlns:p14="http://schemas.microsoft.com/office/powerpoint/2010/main" val="28305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latin typeface="Franklin Gothic Medium"/>
              </a:rPr>
              <a:t>Conclusion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6D9D0B1C-986D-5772-BF94-BA773C4DFC5B}"/>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9" name="직선 화살표 연결선 8">
            <a:extLst>
              <a:ext uri="{FF2B5EF4-FFF2-40B4-BE49-F238E27FC236}">
                <a16:creationId xmlns:a16="http://schemas.microsoft.com/office/drawing/2014/main" id="{638191CB-D929-0B95-1FBA-23047C4E4865}"/>
              </a:ext>
            </a:extLst>
          </p:cNvPr>
          <p:cNvCxnSpPr>
            <a:cxnSpLocks/>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1835C1DB-4B14-760B-F56B-30EDFFC4E90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13" name="직선 화살표 연결선 12">
            <a:extLst>
              <a:ext uri="{FF2B5EF4-FFF2-40B4-BE49-F238E27FC236}">
                <a16:creationId xmlns:a16="http://schemas.microsoft.com/office/drawing/2014/main" id="{67C6DD79-CC3B-C659-3531-B9EA452C4A8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2C6AB43-D1C5-C63C-8727-E48DF760EE09}"/>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AD224F1-7AB0-3EA8-474C-D669266A701E}"/>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19" name="오른쪽 화살표[R] 64">
            <a:extLst>
              <a:ext uri="{FF2B5EF4-FFF2-40B4-BE49-F238E27FC236}">
                <a16:creationId xmlns:a16="http://schemas.microsoft.com/office/drawing/2014/main" id="{4EDFD7BC-24D3-F5E2-74E5-E289742C32C3}"/>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1" name="모서리가 둥근 직사각형 66">
            <a:extLst>
              <a:ext uri="{FF2B5EF4-FFF2-40B4-BE49-F238E27FC236}">
                <a16:creationId xmlns:a16="http://schemas.microsoft.com/office/drawing/2014/main" id="{0EA2454C-4662-F464-3F8A-B99FB45B6E9C}"/>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23" name="오른쪽 화살표[R] 61">
            <a:extLst>
              <a:ext uri="{FF2B5EF4-FFF2-40B4-BE49-F238E27FC236}">
                <a16:creationId xmlns:a16="http://schemas.microsoft.com/office/drawing/2014/main" id="{08E87F67-D9CE-EE8C-8672-15C5B2FAC3DB}"/>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grpSp>
        <p:nvGrpSpPr>
          <p:cNvPr id="31" name="그룹 30">
            <a:extLst>
              <a:ext uri="{FF2B5EF4-FFF2-40B4-BE49-F238E27FC236}">
                <a16:creationId xmlns:a16="http://schemas.microsoft.com/office/drawing/2014/main" id="{648CAE3D-64DF-0816-81E0-A7AD01EDD641}"/>
              </a:ext>
            </a:extLst>
          </p:cNvPr>
          <p:cNvGrpSpPr/>
          <p:nvPr/>
        </p:nvGrpSpPr>
        <p:grpSpPr>
          <a:xfrm>
            <a:off x="2292531" y="4127306"/>
            <a:ext cx="1452850" cy="1356167"/>
            <a:chOff x="2193471" y="4074609"/>
            <a:chExt cx="1452850" cy="1356167"/>
          </a:xfrm>
        </p:grpSpPr>
        <p:sp>
          <p:nvSpPr>
            <p:cNvPr id="27" name="타원 26">
              <a:extLst>
                <a:ext uri="{FF2B5EF4-FFF2-40B4-BE49-F238E27FC236}">
                  <a16:creationId xmlns:a16="http://schemas.microsoft.com/office/drawing/2014/main" id="{D4282E81-773A-381A-2DE8-676374C8745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28" name="사각형: 둥근 모서리 20">
              <a:extLst>
                <a:ext uri="{FF2B5EF4-FFF2-40B4-BE49-F238E27FC236}">
                  <a16:creationId xmlns:a16="http://schemas.microsoft.com/office/drawing/2014/main" id="{24AC8CAE-F039-3A77-AA30-CBE60304739E}"/>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29" name="TextBox 28">
              <a:extLst>
                <a:ext uri="{FF2B5EF4-FFF2-40B4-BE49-F238E27FC236}">
                  <a16:creationId xmlns:a16="http://schemas.microsoft.com/office/drawing/2014/main" id="{FFCA259D-DCFF-539F-0023-5F4B6EEA28DA}"/>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0" name="그림 29">
              <a:extLst>
                <a:ext uri="{FF2B5EF4-FFF2-40B4-BE49-F238E27FC236}">
                  <a16:creationId xmlns:a16="http://schemas.microsoft.com/office/drawing/2014/main" id="{5FDF7ABA-D29E-22CC-C6CE-6FDD286B1C61}"/>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37" name="그룹 36">
            <a:extLst>
              <a:ext uri="{FF2B5EF4-FFF2-40B4-BE49-F238E27FC236}">
                <a16:creationId xmlns:a16="http://schemas.microsoft.com/office/drawing/2014/main" id="{DA940BCD-4795-1B1F-CA1B-0B31294A5E9B}"/>
              </a:ext>
            </a:extLst>
          </p:cNvPr>
          <p:cNvGrpSpPr/>
          <p:nvPr/>
        </p:nvGrpSpPr>
        <p:grpSpPr>
          <a:xfrm>
            <a:off x="5016090" y="4133461"/>
            <a:ext cx="1452850" cy="1356167"/>
            <a:chOff x="2193471" y="4074609"/>
            <a:chExt cx="1452850" cy="1356167"/>
          </a:xfrm>
        </p:grpSpPr>
        <p:sp>
          <p:nvSpPr>
            <p:cNvPr id="33" name="타원 32">
              <a:extLst>
                <a:ext uri="{FF2B5EF4-FFF2-40B4-BE49-F238E27FC236}">
                  <a16:creationId xmlns:a16="http://schemas.microsoft.com/office/drawing/2014/main" id="{2A798246-7346-3CF2-2182-57F45BBE4B24}"/>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4" name="사각형: 둥근 모서리 20">
              <a:extLst>
                <a:ext uri="{FF2B5EF4-FFF2-40B4-BE49-F238E27FC236}">
                  <a16:creationId xmlns:a16="http://schemas.microsoft.com/office/drawing/2014/main" id="{57DCB827-0A3F-5834-D498-85401FA53463}"/>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35" name="TextBox 34">
              <a:extLst>
                <a:ext uri="{FF2B5EF4-FFF2-40B4-BE49-F238E27FC236}">
                  <a16:creationId xmlns:a16="http://schemas.microsoft.com/office/drawing/2014/main" id="{7481CF6C-96E8-A445-E5D2-D8AC86A2DB7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6" name="그림 35">
              <a:extLst>
                <a:ext uri="{FF2B5EF4-FFF2-40B4-BE49-F238E27FC236}">
                  <a16:creationId xmlns:a16="http://schemas.microsoft.com/office/drawing/2014/main" id="{72B641A7-C3CD-657A-ACFE-29C4880578B6}"/>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43" name="그룹 42">
            <a:extLst>
              <a:ext uri="{FF2B5EF4-FFF2-40B4-BE49-F238E27FC236}">
                <a16:creationId xmlns:a16="http://schemas.microsoft.com/office/drawing/2014/main" id="{C5597525-AED2-1AEB-9140-A8479F8BA78B}"/>
              </a:ext>
            </a:extLst>
          </p:cNvPr>
          <p:cNvGrpSpPr/>
          <p:nvPr/>
        </p:nvGrpSpPr>
        <p:grpSpPr>
          <a:xfrm>
            <a:off x="3641439" y="2108876"/>
            <a:ext cx="1446219" cy="1356849"/>
            <a:chOff x="2193471" y="4074609"/>
            <a:chExt cx="1446219" cy="1356849"/>
          </a:xfrm>
        </p:grpSpPr>
        <p:sp>
          <p:nvSpPr>
            <p:cNvPr id="39" name="타원 38">
              <a:extLst>
                <a:ext uri="{FF2B5EF4-FFF2-40B4-BE49-F238E27FC236}">
                  <a16:creationId xmlns:a16="http://schemas.microsoft.com/office/drawing/2014/main" id="{142A5CFC-ACF6-95A3-3AD7-970C4B8A8E83}"/>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40" name="사각형: 둥근 모서리 20">
              <a:extLst>
                <a:ext uri="{FF2B5EF4-FFF2-40B4-BE49-F238E27FC236}">
                  <a16:creationId xmlns:a16="http://schemas.microsoft.com/office/drawing/2014/main" id="{E5A8B40B-B803-D202-86D0-AE4E063252D7}"/>
                </a:ext>
              </a:extLst>
            </p:cNvPr>
            <p:cNvSpPr/>
            <p:nvPr/>
          </p:nvSpPr>
          <p:spPr>
            <a:xfrm>
              <a:off x="2751839" y="4945181"/>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sz="1600" b="1" i="1">
                <a:ea typeface="+mn-lt"/>
                <a:cs typeface="+mn-lt"/>
              </a:endParaRPr>
            </a:p>
          </p:txBody>
        </p:sp>
        <p:sp>
          <p:nvSpPr>
            <p:cNvPr id="41" name="TextBox 40">
              <a:extLst>
                <a:ext uri="{FF2B5EF4-FFF2-40B4-BE49-F238E27FC236}">
                  <a16:creationId xmlns:a16="http://schemas.microsoft.com/office/drawing/2014/main" id="{3F4B08E9-0B85-2DD1-5E09-ED22CD9E5F00}"/>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42" name="그림 41">
              <a:extLst>
                <a:ext uri="{FF2B5EF4-FFF2-40B4-BE49-F238E27FC236}">
                  <a16:creationId xmlns:a16="http://schemas.microsoft.com/office/drawing/2014/main" id="{1832683D-3518-3BBD-10EE-5ADBBDDA5978}"/>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16" name="TextBox 15">
            <a:extLst>
              <a:ext uri="{FF2B5EF4-FFF2-40B4-BE49-F238E27FC236}">
                <a16:creationId xmlns:a16="http://schemas.microsoft.com/office/drawing/2014/main" id="{EF9AF75B-C56F-FF72-F123-B61017B001EC}"/>
              </a:ext>
            </a:extLst>
          </p:cNvPr>
          <p:cNvSpPr txBox="1"/>
          <p:nvPr/>
        </p:nvSpPr>
        <p:spPr>
          <a:xfrm>
            <a:off x="1744325" y="1369366"/>
            <a:ext cx="598599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panose="020B0604020202020204" pitchFamily="34" charset="0"/>
              <a:buNone/>
              <a:tabLst/>
              <a:defRPr/>
            </a:pPr>
            <a:r>
              <a:rPr kumimoji="0" lang="en-US" altLang="ko-KR" sz="2400" b="0" strike="noStrike" kern="1200" cap="none" spc="0" normalizeH="0" baseline="0" noProof="0" dirty="0">
                <a:ln>
                  <a:noFill/>
                </a:ln>
                <a:solidFill>
                  <a:srgbClr val="555960"/>
                </a:solidFill>
                <a:effectLst/>
                <a:uLnTx/>
                <a:uFillTx/>
                <a:latin typeface="Franklin Gothic Demi Cond" panose="020B0603020102020204" pitchFamily="34" charset="0"/>
                <a:ea typeface="돋움" panose="020B0600000101010101" pitchFamily="50" charset="-127"/>
                <a:cs typeface="+mn-cs"/>
              </a:rPr>
              <a:t>BEST : AUDIO - </a:t>
            </a:r>
            <a:r>
              <a:rPr kumimoji="0" lang="en-US" altLang="ko-KR" sz="2400" b="0"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돋움" panose="020B0600000101010101" pitchFamily="50" charset="-127"/>
                <a:cs typeface="+mn-cs"/>
              </a:rPr>
              <a:t>CNN Layer 3 + MFCC 16,000</a:t>
            </a:r>
            <a:endParaRPr kumimoji="0" lang="en-US" altLang="ko-Kore-KR" sz="2400" b="1"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mn-ea"/>
              <a:cs typeface="+mn-cs"/>
            </a:endParaRPr>
          </a:p>
        </p:txBody>
      </p:sp>
    </p:spTree>
    <p:extLst>
      <p:ext uri="{BB962C8B-B14F-4D97-AF65-F5344CB8AC3E}">
        <p14:creationId xmlns:p14="http://schemas.microsoft.com/office/powerpoint/2010/main" val="402799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descr="전자기기, 어댑터이(가) 표시된 사진&#10;&#10;자동 생성된 설명">
            <a:extLst>
              <a:ext uri="{FF2B5EF4-FFF2-40B4-BE49-F238E27FC236}">
                <a16:creationId xmlns:a16="http://schemas.microsoft.com/office/drawing/2014/main" id="{B6A5803F-78F2-3A0F-41DC-44A460CB087D}"/>
              </a:ext>
            </a:extLst>
          </p:cNvPr>
          <p:cNvPicPr>
            <a:picLocks noChangeAspect="1"/>
          </p:cNvPicPr>
          <p:nvPr/>
        </p:nvPicPr>
        <p:blipFill>
          <a:blip r:embed="rId3"/>
          <a:stretch>
            <a:fillRect/>
          </a:stretch>
        </p:blipFill>
        <p:spPr>
          <a:xfrm>
            <a:off x="1417608" y="1220994"/>
            <a:ext cx="6323161" cy="4775445"/>
          </a:xfrm>
          <a:prstGeom prst="rect">
            <a:avLst/>
          </a:prstGeom>
        </p:spPr>
      </p:pic>
    </p:spTree>
    <p:extLst>
      <p:ext uri="{BB962C8B-B14F-4D97-AF65-F5344CB8AC3E}">
        <p14:creationId xmlns:p14="http://schemas.microsoft.com/office/powerpoint/2010/main" val="4300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796998-DA21-0DE5-AB1C-40DECD9A76CA}"/>
              </a:ext>
            </a:extLst>
          </p:cNvPr>
          <p:cNvSpPr txBox="1"/>
          <p:nvPr/>
        </p:nvSpPr>
        <p:spPr>
          <a:xfrm>
            <a:off x="1181034" y="5542078"/>
            <a:ext cx="6781932" cy="461665"/>
          </a:xfrm>
          <a:prstGeom prst="rect">
            <a:avLst/>
          </a:prstGeom>
          <a:solidFill>
            <a:schemeClr val="accent2"/>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Coyote = 1 / Non-Coyote = 0</a:t>
            </a:r>
            <a:endParaRPr lang="ko-KR" dirty="0"/>
          </a:p>
        </p:txBody>
      </p:sp>
      <p:pic>
        <p:nvPicPr>
          <p:cNvPr id="5" name="demo_ver3">
            <a:hlinkClick r:id="" action="ppaction://media"/>
            <a:extLst>
              <a:ext uri="{FF2B5EF4-FFF2-40B4-BE49-F238E27FC236}">
                <a16:creationId xmlns:a16="http://schemas.microsoft.com/office/drawing/2014/main" id="{CBD2421F-9489-4C9F-9CC6-72C949866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6617" y="1328738"/>
            <a:ext cx="7146925" cy="4022725"/>
          </a:xfrm>
          <a:prstGeom prst="rect">
            <a:avLst/>
          </a:prstGeom>
        </p:spPr>
      </p:pic>
    </p:spTree>
    <p:extLst>
      <p:ext uri="{BB962C8B-B14F-4D97-AF65-F5344CB8AC3E}">
        <p14:creationId xmlns:p14="http://schemas.microsoft.com/office/powerpoint/2010/main" val="12072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 </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a:solidFill>
                  <a:srgbClr val="000000"/>
                </a:solidFill>
                <a:latin typeface="Franklin Gothic Medium Cond"/>
                <a:ea typeface="돋움"/>
              </a:rPr>
              <a:t>Building Infrastructure</a:t>
            </a:r>
            <a:endParaRPr lang="ko-KR" altLang="en-US" sz="3200" b="1" u="sng">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Discussion</a:t>
            </a:r>
            <a:endParaRPr lang="en-US">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98ACDD1D-3767-A9F4-03E8-80E482CB3608}"/>
              </a:ext>
            </a:extLst>
          </p:cNvPr>
          <p:cNvGrpSpPr/>
          <p:nvPr/>
        </p:nvGrpSpPr>
        <p:grpSpPr>
          <a:xfrm>
            <a:off x="1258079" y="1976148"/>
            <a:ext cx="6880056" cy="2951495"/>
            <a:chOff x="1162890" y="1585447"/>
            <a:chExt cx="6880056" cy="2951495"/>
          </a:xfrm>
        </p:grpSpPr>
        <p:grpSp>
          <p:nvGrpSpPr>
            <p:cNvPr id="24" name="그룹 23">
              <a:extLst>
                <a:ext uri="{FF2B5EF4-FFF2-40B4-BE49-F238E27FC236}">
                  <a16:creationId xmlns:a16="http://schemas.microsoft.com/office/drawing/2014/main" id="{F355E32D-2CF9-2CD2-DC0A-D7BCBB0D25A6}"/>
                </a:ext>
              </a:extLst>
            </p:cNvPr>
            <p:cNvGrpSpPr/>
            <p:nvPr/>
          </p:nvGrpSpPr>
          <p:grpSpPr>
            <a:xfrm>
              <a:off x="1410560" y="1795426"/>
              <a:ext cx="1872885" cy="1777915"/>
              <a:chOff x="1756710" y="1346866"/>
              <a:chExt cx="1872885" cy="1777915"/>
            </a:xfrm>
          </p:grpSpPr>
          <p:pic>
            <p:nvPicPr>
              <p:cNvPr id="5" name="그림 4">
                <a:extLst>
                  <a:ext uri="{FF2B5EF4-FFF2-40B4-BE49-F238E27FC236}">
                    <a16:creationId xmlns:a16="http://schemas.microsoft.com/office/drawing/2014/main" id="{9A0B73A9-3D24-650A-B496-EEC2AFBC4C14}"/>
                  </a:ext>
                </a:extLst>
              </p:cNvPr>
              <p:cNvPicPr>
                <a:picLocks noChangeAspect="1"/>
              </p:cNvPicPr>
              <p:nvPr/>
            </p:nvPicPr>
            <p:blipFill>
              <a:blip r:embed="rId3"/>
              <a:stretch>
                <a:fillRect/>
              </a:stretch>
            </p:blipFill>
            <p:spPr>
              <a:xfrm>
                <a:off x="1756710" y="1360921"/>
                <a:ext cx="728588" cy="728588"/>
              </a:xfrm>
              <a:prstGeom prst="rect">
                <a:avLst/>
              </a:prstGeom>
            </p:spPr>
          </p:pic>
          <p:pic>
            <p:nvPicPr>
              <p:cNvPr id="8" name="그림 7" descr="텍스트, 좌석이(가) 표시된 사진&#10;&#10;자동 생성된 설명">
                <a:extLst>
                  <a:ext uri="{FF2B5EF4-FFF2-40B4-BE49-F238E27FC236}">
                    <a16:creationId xmlns:a16="http://schemas.microsoft.com/office/drawing/2014/main" id="{EB91BDCA-26FC-8C78-377D-7BAA8C8DCE32}"/>
                  </a:ext>
                </a:extLst>
              </p:cNvPr>
              <p:cNvPicPr>
                <a:picLocks noChangeAspect="1"/>
              </p:cNvPicPr>
              <p:nvPr/>
            </p:nvPicPr>
            <p:blipFill>
              <a:blip r:embed="rId4"/>
              <a:stretch>
                <a:fillRect/>
              </a:stretch>
            </p:blipFill>
            <p:spPr>
              <a:xfrm>
                <a:off x="2729261" y="2224447"/>
                <a:ext cx="900334" cy="900334"/>
              </a:xfrm>
              <a:prstGeom prst="rect">
                <a:avLst/>
              </a:prstGeom>
            </p:spPr>
          </p:pic>
          <p:pic>
            <p:nvPicPr>
              <p:cNvPr id="10" name="그림 9">
                <a:extLst>
                  <a:ext uri="{FF2B5EF4-FFF2-40B4-BE49-F238E27FC236}">
                    <a16:creationId xmlns:a16="http://schemas.microsoft.com/office/drawing/2014/main" id="{4A550D6D-6F3F-95CA-4B62-D1074A9D6255}"/>
                  </a:ext>
                </a:extLst>
              </p:cNvPr>
              <p:cNvPicPr>
                <a:picLocks noChangeAspect="1"/>
              </p:cNvPicPr>
              <p:nvPr/>
            </p:nvPicPr>
            <p:blipFill>
              <a:blip r:embed="rId5"/>
              <a:stretch>
                <a:fillRect/>
              </a:stretch>
            </p:blipFill>
            <p:spPr>
              <a:xfrm>
                <a:off x="2791652" y="1346866"/>
                <a:ext cx="775553" cy="775553"/>
              </a:xfrm>
              <a:prstGeom prst="rect">
                <a:avLst/>
              </a:prstGeom>
            </p:spPr>
          </p:pic>
          <p:pic>
            <p:nvPicPr>
              <p:cNvPr id="13" name="그림 12">
                <a:extLst>
                  <a:ext uri="{FF2B5EF4-FFF2-40B4-BE49-F238E27FC236}">
                    <a16:creationId xmlns:a16="http://schemas.microsoft.com/office/drawing/2014/main" id="{0EC56A56-A0D9-31F1-BFC0-735867228692}"/>
                  </a:ext>
                </a:extLst>
              </p:cNvPr>
              <p:cNvPicPr>
                <a:picLocks noChangeAspect="1"/>
              </p:cNvPicPr>
              <p:nvPr/>
            </p:nvPicPr>
            <p:blipFill>
              <a:blip r:embed="rId6"/>
              <a:stretch>
                <a:fillRect/>
              </a:stretch>
            </p:blipFill>
            <p:spPr>
              <a:xfrm>
                <a:off x="1787088" y="2224447"/>
                <a:ext cx="767857" cy="767857"/>
              </a:xfrm>
              <a:prstGeom prst="rect">
                <a:avLst/>
              </a:prstGeom>
            </p:spPr>
          </p:pic>
        </p:grpSp>
        <p:grpSp>
          <p:nvGrpSpPr>
            <p:cNvPr id="25" name="그룹 24">
              <a:extLst>
                <a:ext uri="{FF2B5EF4-FFF2-40B4-BE49-F238E27FC236}">
                  <a16:creationId xmlns:a16="http://schemas.microsoft.com/office/drawing/2014/main" id="{64932F9D-CB80-1A9E-70B9-A4C58DFD473A}"/>
                </a:ext>
              </a:extLst>
            </p:cNvPr>
            <p:cNvGrpSpPr/>
            <p:nvPr/>
          </p:nvGrpSpPr>
          <p:grpSpPr>
            <a:xfrm>
              <a:off x="5112399" y="1585447"/>
              <a:ext cx="2930547" cy="2175120"/>
              <a:chOff x="5236222" y="951775"/>
              <a:chExt cx="2930547" cy="2175120"/>
            </a:xfrm>
          </p:grpSpPr>
          <p:pic>
            <p:nvPicPr>
              <p:cNvPr id="15" name="그림 14">
                <a:extLst>
                  <a:ext uri="{FF2B5EF4-FFF2-40B4-BE49-F238E27FC236}">
                    <a16:creationId xmlns:a16="http://schemas.microsoft.com/office/drawing/2014/main" id="{F9ADBE7C-9A43-6DF2-17FA-803357C7F27F}"/>
                  </a:ext>
                </a:extLst>
              </p:cNvPr>
              <p:cNvPicPr>
                <a:picLocks noChangeAspect="1"/>
              </p:cNvPicPr>
              <p:nvPr/>
            </p:nvPicPr>
            <p:blipFill>
              <a:blip r:embed="rId7"/>
              <a:stretch>
                <a:fillRect/>
              </a:stretch>
            </p:blipFill>
            <p:spPr>
              <a:xfrm>
                <a:off x="5528217" y="951775"/>
                <a:ext cx="2175120" cy="2175120"/>
              </a:xfrm>
              <a:prstGeom prst="rect">
                <a:avLst/>
              </a:prstGeom>
            </p:spPr>
          </p:pic>
          <p:pic>
            <p:nvPicPr>
              <p:cNvPr id="19" name="그림 18">
                <a:extLst>
                  <a:ext uri="{FF2B5EF4-FFF2-40B4-BE49-F238E27FC236}">
                    <a16:creationId xmlns:a16="http://schemas.microsoft.com/office/drawing/2014/main" id="{0D159A21-383E-18FA-74A5-6625E4AE2B55}"/>
                  </a:ext>
                </a:extLst>
              </p:cNvPr>
              <p:cNvPicPr>
                <a:picLocks noChangeAspect="1"/>
              </p:cNvPicPr>
              <p:nvPr/>
            </p:nvPicPr>
            <p:blipFill>
              <a:blip r:embed="rId8"/>
              <a:stretch>
                <a:fillRect/>
              </a:stretch>
            </p:blipFill>
            <p:spPr>
              <a:xfrm rot="19111934" flipH="1">
                <a:off x="7696802" y="1185730"/>
                <a:ext cx="469967" cy="489524"/>
              </a:xfrm>
              <a:prstGeom prst="rect">
                <a:avLst/>
              </a:prstGeom>
            </p:spPr>
          </p:pic>
          <p:pic>
            <p:nvPicPr>
              <p:cNvPr id="20" name="그림 19">
                <a:extLst>
                  <a:ext uri="{FF2B5EF4-FFF2-40B4-BE49-F238E27FC236}">
                    <a16:creationId xmlns:a16="http://schemas.microsoft.com/office/drawing/2014/main" id="{BAB341F3-BD7B-CF71-9132-4B08729CF285}"/>
                  </a:ext>
                </a:extLst>
              </p:cNvPr>
              <p:cNvPicPr>
                <a:picLocks noChangeAspect="1"/>
              </p:cNvPicPr>
              <p:nvPr/>
            </p:nvPicPr>
            <p:blipFill>
              <a:blip r:embed="rId8"/>
              <a:stretch>
                <a:fillRect/>
              </a:stretch>
            </p:blipFill>
            <p:spPr>
              <a:xfrm rot="14115319" flipH="1">
                <a:off x="5246000" y="1199921"/>
                <a:ext cx="469967" cy="489524"/>
              </a:xfrm>
              <a:prstGeom prst="rect">
                <a:avLst/>
              </a:prstGeom>
            </p:spPr>
          </p:pic>
        </p:grpSp>
        <p:sp>
          <p:nvSpPr>
            <p:cNvPr id="21" name="직사각형 20">
              <a:extLst>
                <a:ext uri="{FF2B5EF4-FFF2-40B4-BE49-F238E27FC236}">
                  <a16:creationId xmlns:a16="http://schemas.microsoft.com/office/drawing/2014/main" id="{5D39C236-B4FB-C21C-44D9-E28B4A383B99}"/>
                </a:ext>
              </a:extLst>
            </p:cNvPr>
            <p:cNvSpPr/>
            <p:nvPr/>
          </p:nvSpPr>
          <p:spPr>
            <a:xfrm>
              <a:off x="1162890" y="3640426"/>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Nature Environmental Sound</a:t>
              </a:r>
              <a:r>
                <a:rPr lang="en" altLang="ko-Kore-KR" dirty="0">
                  <a:latin typeface="Arial" panose="020B0604020202020204" pitchFamily="34" charset="0"/>
                </a:rPr>
                <a:t> – wind, siren, car sound …</a:t>
              </a:r>
              <a:endParaRPr lang="en-US" altLang="ko-Kore-KR" dirty="0">
                <a:latin typeface="Arial" panose="020B0604020202020204" pitchFamily="34" charset="0"/>
              </a:endParaRPr>
            </a:p>
          </p:txBody>
        </p:sp>
        <p:sp>
          <p:nvSpPr>
            <p:cNvPr id="23" name="직사각형 22">
              <a:extLst>
                <a:ext uri="{FF2B5EF4-FFF2-40B4-BE49-F238E27FC236}">
                  <a16:creationId xmlns:a16="http://schemas.microsoft.com/office/drawing/2014/main" id="{1899AFC3-3ADC-8BA1-61D0-068B5BC7CC65}"/>
                </a:ext>
              </a:extLst>
            </p:cNvPr>
            <p:cNvSpPr/>
            <p:nvPr/>
          </p:nvSpPr>
          <p:spPr>
            <a:xfrm>
              <a:off x="5145960" y="3623733"/>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Animal Howling</a:t>
              </a:r>
              <a:endParaRPr lang="en" altLang="ko-Kore-KR" b="0" i="0" dirty="0">
                <a:effectLst/>
                <a:latin typeface="Arial" panose="020B0604020202020204" pitchFamily="34" charset="0"/>
              </a:endParaRPr>
            </a:p>
          </p:txBody>
        </p:sp>
        <p:grpSp>
          <p:nvGrpSpPr>
            <p:cNvPr id="28" name="그룹 27">
              <a:extLst>
                <a:ext uri="{FF2B5EF4-FFF2-40B4-BE49-F238E27FC236}">
                  <a16:creationId xmlns:a16="http://schemas.microsoft.com/office/drawing/2014/main" id="{D573768C-37B7-77C5-F7CB-0A77BE6CDF75}"/>
                </a:ext>
              </a:extLst>
            </p:cNvPr>
            <p:cNvGrpSpPr/>
            <p:nvPr/>
          </p:nvGrpSpPr>
          <p:grpSpPr>
            <a:xfrm>
              <a:off x="3561404" y="1882557"/>
              <a:ext cx="1565030" cy="1690784"/>
              <a:chOff x="3689490" y="1253277"/>
              <a:chExt cx="1565030" cy="1690784"/>
            </a:xfrm>
          </p:grpSpPr>
          <p:sp>
            <p:nvSpPr>
              <p:cNvPr id="18" name="더하기 17">
                <a:extLst>
                  <a:ext uri="{FF2B5EF4-FFF2-40B4-BE49-F238E27FC236}">
                    <a16:creationId xmlns:a16="http://schemas.microsoft.com/office/drawing/2014/main" id="{CFC77767-3EB9-F231-170F-98C69E2A327F}"/>
                  </a:ext>
                </a:extLst>
              </p:cNvPr>
              <p:cNvSpPr/>
              <p:nvPr/>
            </p:nvSpPr>
            <p:spPr>
              <a:xfrm>
                <a:off x="3689490" y="1253277"/>
                <a:ext cx="1565030" cy="1690784"/>
              </a:xfrm>
              <a:prstGeom prst="mathPlus">
                <a:avLst>
                  <a:gd name="adj1" fmla="val 19570"/>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7" name="TextBox 26">
                <a:extLst>
                  <a:ext uri="{FF2B5EF4-FFF2-40B4-BE49-F238E27FC236}">
                    <a16:creationId xmlns:a16="http://schemas.microsoft.com/office/drawing/2014/main" id="{7AE89DA4-F709-9080-146B-8F9BB5436080}"/>
                  </a:ext>
                </a:extLst>
              </p:cNvPr>
              <p:cNvSpPr txBox="1"/>
              <p:nvPr/>
            </p:nvSpPr>
            <p:spPr>
              <a:xfrm>
                <a:off x="3895086" y="1922642"/>
                <a:ext cx="1322211" cy="338554"/>
              </a:xfrm>
              <a:prstGeom prst="rect">
                <a:avLst/>
              </a:prstGeom>
              <a:noFill/>
            </p:spPr>
            <p:txBody>
              <a:bodyPr wrap="square">
                <a:spAutoFit/>
              </a:bodyPr>
              <a:lstStyle/>
              <a:p>
                <a:r>
                  <a:rPr lang="en-US" altLang="ko-Kore-KR" sz="1600">
                    <a:latin typeface="Arial" panose="020B0604020202020204" pitchFamily="34" charset="0"/>
                  </a:rPr>
                  <a:t>Synthesize</a:t>
                </a:r>
                <a:endParaRPr lang="ko-Kore-KR" altLang="en-US" sz="1600"/>
              </a:p>
            </p:txBody>
          </p:sp>
        </p:grpSp>
      </p:grpSp>
      <p:sp>
        <p:nvSpPr>
          <p:cNvPr id="11" name="부제목 6">
            <a:extLst>
              <a:ext uri="{FF2B5EF4-FFF2-40B4-BE49-F238E27FC236}">
                <a16:creationId xmlns:a16="http://schemas.microsoft.com/office/drawing/2014/main" id="{DF7C36C9-E823-EC6B-1ABA-35AF7C9BC67D}"/>
              </a:ext>
            </a:extLst>
          </p:cNvPr>
          <p:cNvSpPr>
            <a:spLocks noGrp="1"/>
          </p:cNvSpPr>
          <p:nvPr>
            <p:ph type="subTitle" idx="1"/>
          </p:nvPr>
        </p:nvSpPr>
        <p:spPr>
          <a:xfrm>
            <a:off x="610832" y="1365365"/>
            <a:ext cx="6914445" cy="338554"/>
          </a:xfrm>
        </p:spPr>
        <p:txBody>
          <a:bodyPr/>
          <a:lstStyle/>
          <a:p>
            <a:r>
              <a:rPr lang="en-US" altLang="ko-Kore-KR" dirty="0">
                <a:latin typeface="Franklin Gothic Demi Cond"/>
              </a:rPr>
              <a:t>💡 </a:t>
            </a:r>
            <a:r>
              <a:rPr lang="en-US" dirty="0">
                <a:latin typeface="Franklin Gothic Demi Cond"/>
              </a:rPr>
              <a:t>Noise-containing dataset for realistic</a:t>
            </a:r>
          </a:p>
        </p:txBody>
      </p:sp>
      <p:sp>
        <p:nvSpPr>
          <p:cNvPr id="4" name="모서리가 둥근 직사각형 66">
            <a:extLst>
              <a:ext uri="{FF2B5EF4-FFF2-40B4-BE49-F238E27FC236}">
                <a16:creationId xmlns:a16="http://schemas.microsoft.com/office/drawing/2014/main" id="{4AE5C2F2-FF78-C516-712D-B20B406B892C}"/>
              </a:ext>
            </a:extLst>
          </p:cNvPr>
          <p:cNvSpPr/>
          <p:nvPr/>
        </p:nvSpPr>
        <p:spPr>
          <a:xfrm>
            <a:off x="1870043" y="5081954"/>
            <a:ext cx="4972799" cy="981694"/>
          </a:xfrm>
          <a:prstGeom prst="roundRect">
            <a:avLst/>
          </a:prstGeom>
          <a:solidFill>
            <a:schemeClr val="accent2"/>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800" b="1" dirty="0">
                <a:ea typeface="돋움"/>
              </a:rPr>
              <a:t>Excluded from the dataset Loss: </a:t>
            </a:r>
            <a:r>
              <a:rPr kumimoji="1" lang="ko-KR" altLang="en-US" sz="2800" b="1" dirty="0">
                <a:ea typeface="돋움"/>
              </a:rPr>
              <a:t>↑ </a:t>
            </a:r>
            <a:r>
              <a:rPr kumimoji="1" lang="en-US" altLang="ko-KR" sz="2800" b="1" dirty="0">
                <a:ea typeface="돋움"/>
              </a:rPr>
              <a:t>/</a:t>
            </a:r>
            <a:r>
              <a:rPr kumimoji="1" lang="ko-KR" altLang="en-US" sz="2800" b="1" dirty="0">
                <a:ea typeface="돋움"/>
              </a:rPr>
              <a:t> </a:t>
            </a:r>
            <a:r>
              <a:rPr kumimoji="1" lang="en-US" altLang="ko-KR" sz="2800" b="1" dirty="0">
                <a:ea typeface="돋움"/>
              </a:rPr>
              <a:t>Accuracy: </a:t>
            </a:r>
            <a:r>
              <a:rPr kumimoji="1" lang="ko-KR" altLang="en-US" sz="2800" b="1" dirty="0">
                <a:ea typeface="돋움"/>
              </a:rPr>
              <a:t>↓</a:t>
            </a:r>
            <a:endParaRPr kumimoji="1" lang="en" altLang="ko-Kore-KR" sz="2800" b="1" dirty="0">
              <a:ea typeface="돋움"/>
            </a:endParaRPr>
          </a:p>
        </p:txBody>
      </p:sp>
    </p:spTree>
    <p:extLst>
      <p:ext uri="{BB962C8B-B14F-4D97-AF65-F5344CB8AC3E}">
        <p14:creationId xmlns:p14="http://schemas.microsoft.com/office/powerpoint/2010/main" val="206494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5165517"/>
          </a:xfrm>
        </p:spPr>
        <p:txBody>
          <a:bodyPr/>
          <a:lstStyle/>
          <a:p>
            <a:r>
              <a:rPr lang="en" altLang="ko-KR" sz="1500" b="0">
                <a:latin typeface="Franklin Gothic Demi Cond"/>
                <a:ea typeface="돋움"/>
              </a:rPr>
              <a:t>[1] R. </a:t>
            </a:r>
            <a:r>
              <a:rPr lang="en" altLang="ko-KR" sz="1500" b="0" err="1">
                <a:latin typeface="Franklin Gothic Demi Cond"/>
                <a:ea typeface="돋움"/>
              </a:rPr>
              <a:t>Tischaefer</a:t>
            </a:r>
            <a:r>
              <a:rPr lang="en" altLang="ko-KR" sz="1500" b="0">
                <a:latin typeface="Franklin Gothic Demi Cond"/>
                <a:ea typeface="돋움"/>
              </a:rPr>
              <a:t>, “Coyotes,” in </a:t>
            </a:r>
            <a:r>
              <a:rPr lang="en" altLang="ko-KR" sz="1500" b="0" i="1">
                <a:latin typeface="Franklin Gothic Demi Cond"/>
                <a:ea typeface="돋움"/>
              </a:rPr>
              <a:t>Wildlife Damage Management Technical</a:t>
            </a:r>
            <a:r>
              <a:rPr lang="ko-KR" altLang="en-US" sz="1500" b="0" i="1">
                <a:latin typeface="Franklin Gothic Demi Cond"/>
                <a:ea typeface="돋움"/>
              </a:rPr>
              <a:t> </a:t>
            </a:r>
            <a:r>
              <a:rPr lang="en" altLang="ko-KR" sz="1500" b="0" i="1">
                <a:latin typeface="Franklin Gothic Demi Cond"/>
                <a:ea typeface="돋움"/>
              </a:rPr>
              <a:t>Series</a:t>
            </a:r>
            <a:r>
              <a:rPr lang="en" altLang="ko-KR" sz="1500" b="0">
                <a:latin typeface="Franklin Gothic Demi Cond"/>
                <a:ea typeface="돋움"/>
              </a:rPr>
              <a:t>. USDA. APHIS, 2020, p. 42.</a:t>
            </a:r>
          </a:p>
          <a:p>
            <a:r>
              <a:rPr lang="en" altLang="ko-KR" sz="1500" b="0">
                <a:latin typeface="Franklin Gothic Demi Cond"/>
                <a:ea typeface="돋움"/>
              </a:rPr>
              <a:t>[2] K. J. </a:t>
            </a:r>
            <a:r>
              <a:rPr lang="en" altLang="ko-KR" sz="1500" b="0" err="1">
                <a:latin typeface="Franklin Gothic Demi Cond"/>
                <a:ea typeface="돋움"/>
              </a:rPr>
              <a:t>Piczak</a:t>
            </a:r>
            <a:r>
              <a:rPr lang="en" altLang="ko-KR" sz="1500" b="0">
                <a:latin typeface="Franklin Gothic Demi Cond"/>
                <a:ea typeface="돋움"/>
              </a:rPr>
              <a:t>, “Environmental sound classification with convolutional</a:t>
            </a:r>
            <a:r>
              <a:rPr lang="ko-KR" altLang="en-US" sz="1500" b="0">
                <a:latin typeface="Franklin Gothic Demi Cond"/>
                <a:ea typeface="돋움"/>
              </a:rPr>
              <a:t> </a:t>
            </a:r>
            <a:r>
              <a:rPr lang="en" altLang="ko-KR" sz="1500" b="0">
                <a:latin typeface="Franklin Gothic Demi Cond"/>
                <a:ea typeface="돋움"/>
              </a:rPr>
              <a:t>neural networks,” in </a:t>
            </a:r>
            <a:r>
              <a:rPr lang="en" altLang="ko-KR" sz="1500" b="0" i="1">
                <a:latin typeface="Franklin Gothic Demi Cond"/>
                <a:ea typeface="돋움"/>
              </a:rPr>
              <a:t>2015 IEEE 25th international workshop on machine</a:t>
            </a:r>
            <a:r>
              <a:rPr lang="ko-KR" altLang="en-US" sz="1500" b="0" i="1">
                <a:latin typeface="Franklin Gothic Demi Cond"/>
                <a:ea typeface="돋움"/>
              </a:rPr>
              <a:t> </a:t>
            </a:r>
            <a:r>
              <a:rPr lang="en" altLang="ko-KR" sz="1500" b="0" i="1">
                <a:latin typeface="Franklin Gothic Demi Cond"/>
                <a:ea typeface="돋움"/>
              </a:rPr>
              <a:t>learning for signal processing (MLSP). IEEE</a:t>
            </a:r>
            <a:r>
              <a:rPr lang="en" altLang="ko-KR" sz="1500" b="0">
                <a:latin typeface="Franklin Gothic Demi Cond"/>
                <a:ea typeface="돋움"/>
              </a:rPr>
              <a:t>, 2015, pp. 1–6.</a:t>
            </a:r>
          </a:p>
          <a:p>
            <a:r>
              <a:rPr lang="en" altLang="ko-KR" sz="1500" b="0">
                <a:latin typeface="Franklin Gothic Demi Cond"/>
                <a:ea typeface="돋움"/>
              </a:rPr>
              <a:t>[3] M. Valenti, A. Diment, G. Parascandolo, S. </a:t>
            </a:r>
            <a:r>
              <a:rPr lang="en" altLang="ko-KR" sz="1500" b="0" err="1">
                <a:latin typeface="Franklin Gothic Demi Cond"/>
                <a:ea typeface="돋움"/>
              </a:rPr>
              <a:t>Squartini</a:t>
            </a:r>
            <a:r>
              <a:rPr lang="en" altLang="ko-KR" sz="1500" b="0">
                <a:latin typeface="Franklin Gothic Demi Cond"/>
                <a:ea typeface="돋움"/>
              </a:rPr>
              <a:t>, and T. Virtanen,</a:t>
            </a:r>
            <a:r>
              <a:rPr lang="ko-KR" altLang="en-US" sz="1500" b="0">
                <a:latin typeface="Franklin Gothic Demi Cond"/>
                <a:ea typeface="돋움"/>
              </a:rPr>
              <a:t> </a:t>
            </a:r>
            <a:r>
              <a:rPr lang="en" altLang="ko-KR" sz="1500" b="0">
                <a:latin typeface="Franklin Gothic Demi Cond"/>
                <a:ea typeface="돋움"/>
              </a:rPr>
              <a:t>“</a:t>
            </a:r>
            <a:r>
              <a:rPr lang="en" altLang="ko-KR" sz="1500" b="0" err="1">
                <a:latin typeface="Franklin Gothic Demi Cond"/>
                <a:ea typeface="돋움"/>
              </a:rPr>
              <a:t>Dcase</a:t>
            </a:r>
            <a:r>
              <a:rPr lang="en" altLang="ko-KR" sz="1500" b="0">
                <a:latin typeface="Franklin Gothic Demi Cond"/>
                <a:ea typeface="돋움"/>
              </a:rPr>
              <a:t> 2016 acoustic scene classification using convolutional neural</a:t>
            </a:r>
            <a:r>
              <a:rPr lang="ko-KR" altLang="en-US" sz="1500" b="0">
                <a:latin typeface="Franklin Gothic Demi Cond"/>
                <a:ea typeface="돋움"/>
              </a:rPr>
              <a:t> </a:t>
            </a:r>
            <a:r>
              <a:rPr lang="en" altLang="ko-KR" sz="1500" b="0">
                <a:latin typeface="Franklin Gothic Demi Cond"/>
                <a:ea typeface="돋움"/>
              </a:rPr>
              <a:t>networks.” in </a:t>
            </a:r>
            <a:r>
              <a:rPr lang="en" altLang="ko-KR" sz="1500" b="0" i="1">
                <a:latin typeface="Franklin Gothic Demi Cond"/>
                <a:ea typeface="돋움"/>
              </a:rPr>
              <a:t>DCASE</a:t>
            </a:r>
            <a:r>
              <a:rPr lang="en" altLang="ko-KR" sz="1500" b="0">
                <a:latin typeface="Franklin Gothic Demi Cond"/>
                <a:ea typeface="돋움"/>
              </a:rPr>
              <a:t>, 2016, pp. 95–99.</a:t>
            </a:r>
          </a:p>
          <a:p>
            <a:r>
              <a:rPr lang="en" altLang="ko-KR" sz="1500" b="0">
                <a:latin typeface="Franklin Gothic Demi Cond"/>
                <a:ea typeface="돋움"/>
              </a:rPr>
              <a:t>[4] H. Xu, L. Lin, X. Sun, and H. </a:t>
            </a:r>
            <a:r>
              <a:rPr lang="en" altLang="ko-KR" sz="1500" b="0" err="1">
                <a:latin typeface="Franklin Gothic Demi Cond"/>
                <a:ea typeface="돋움"/>
              </a:rPr>
              <a:t>Jin</a:t>
            </a:r>
            <a:r>
              <a:rPr lang="en" altLang="ko-KR" sz="1500" b="0">
                <a:latin typeface="Franklin Gothic Demi Cond"/>
                <a:ea typeface="돋움"/>
              </a:rPr>
              <a:t>, “A new algorithm for auditory feature</a:t>
            </a:r>
            <a:r>
              <a:rPr lang="ko-KR" altLang="en-US" sz="1500" b="0">
                <a:latin typeface="Franklin Gothic Demi Cond"/>
                <a:ea typeface="돋움"/>
              </a:rPr>
              <a:t> </a:t>
            </a:r>
            <a:r>
              <a:rPr lang="en" altLang="ko-KR" sz="1500" b="0">
                <a:latin typeface="Franklin Gothic Demi Cond"/>
                <a:ea typeface="돋움"/>
              </a:rPr>
              <a:t>extraction,” in </a:t>
            </a:r>
            <a:r>
              <a:rPr lang="en" altLang="ko-KR" sz="1500" b="0" i="1">
                <a:latin typeface="Franklin Gothic Demi Cond"/>
                <a:ea typeface="돋움"/>
              </a:rPr>
              <a:t>2012 International Conference on Communication Systems</a:t>
            </a:r>
            <a:r>
              <a:rPr lang="ko-KR" altLang="en-US" sz="1500" b="0" i="1">
                <a:latin typeface="Franklin Gothic Demi Cond"/>
                <a:ea typeface="돋움"/>
              </a:rPr>
              <a:t> </a:t>
            </a:r>
            <a:r>
              <a:rPr lang="en" altLang="ko-KR" sz="1500" b="0" i="1">
                <a:latin typeface="Franklin Gothic Demi Cond"/>
                <a:ea typeface="돋움"/>
              </a:rPr>
              <a:t>and Network Technologies. IEEE</a:t>
            </a:r>
            <a:r>
              <a:rPr lang="en" altLang="ko-KR" sz="1500" b="0">
                <a:latin typeface="Franklin Gothic Demi Cond"/>
                <a:ea typeface="돋움"/>
              </a:rPr>
              <a:t>, 2012, pp. 229–232.</a:t>
            </a:r>
          </a:p>
          <a:p>
            <a:r>
              <a:rPr lang="en" altLang="ko-KR" sz="1500" b="0">
                <a:latin typeface="Franklin Gothic Demi Cond"/>
                <a:ea typeface="돋움"/>
              </a:rPr>
              <a:t>[5] M. </a:t>
            </a:r>
            <a:r>
              <a:rPr lang="en" altLang="ko-KR" sz="1500" b="0" err="1">
                <a:latin typeface="Franklin Gothic Demi Cond"/>
                <a:ea typeface="돋움"/>
              </a:rPr>
              <a:t>Ramashini</a:t>
            </a:r>
            <a:r>
              <a:rPr lang="en" altLang="ko-KR" sz="1500" b="0">
                <a:latin typeface="Franklin Gothic Demi Cond"/>
                <a:ea typeface="돋움"/>
              </a:rPr>
              <a:t>, P. E. Abas, K. </a:t>
            </a:r>
            <a:r>
              <a:rPr lang="en" altLang="ko-KR" sz="1500" b="0" err="1">
                <a:latin typeface="Franklin Gothic Demi Cond"/>
                <a:ea typeface="돋움"/>
              </a:rPr>
              <a:t>Mohanchandra</a:t>
            </a:r>
            <a:r>
              <a:rPr lang="en" altLang="ko-KR" sz="1500" b="0">
                <a:latin typeface="Franklin Gothic Demi Cond"/>
                <a:ea typeface="돋움"/>
              </a:rPr>
              <a:t>, and L. C. De Silva, “Robust</a:t>
            </a:r>
            <a:r>
              <a:rPr lang="ko-KR" altLang="en-US" sz="1500" b="0">
                <a:latin typeface="Franklin Gothic Demi Cond"/>
                <a:ea typeface="돋움"/>
              </a:rPr>
              <a:t> </a:t>
            </a:r>
            <a:r>
              <a:rPr lang="en" altLang="ko-KR" sz="1500" b="0">
                <a:latin typeface="Franklin Gothic Demi Cond"/>
                <a:ea typeface="돋움"/>
              </a:rPr>
              <a:t>cepstral feature for bird sound classification,” </a:t>
            </a:r>
            <a:r>
              <a:rPr lang="en" altLang="ko-KR" sz="1500" b="0" i="1">
                <a:latin typeface="Franklin Gothic Demi Cond"/>
                <a:ea typeface="돋움"/>
              </a:rPr>
              <a:t>International Journal of</a:t>
            </a:r>
            <a:r>
              <a:rPr lang="ko-KR" altLang="en-US" sz="1500" b="0" i="1">
                <a:latin typeface="Franklin Gothic Demi Cond"/>
                <a:ea typeface="돋움"/>
              </a:rPr>
              <a:t> </a:t>
            </a:r>
            <a:r>
              <a:rPr lang="en" altLang="ko-KR" sz="1500" b="0" i="1">
                <a:latin typeface="Franklin Gothic Demi Cond"/>
                <a:ea typeface="돋움"/>
              </a:rPr>
              <a:t>Electrical and Computer Engineering</a:t>
            </a:r>
            <a:r>
              <a:rPr lang="en" altLang="ko-KR" sz="1500" b="0">
                <a:latin typeface="Franklin Gothic Demi Cond"/>
                <a:ea typeface="돋움"/>
              </a:rPr>
              <a:t>, vol. 12, no. 2, p. 1477, 2022.</a:t>
            </a:r>
          </a:p>
          <a:p>
            <a:r>
              <a:rPr lang="en" altLang="ko-KR" sz="1500" b="0">
                <a:latin typeface="Franklin Gothic Demi Cond"/>
                <a:ea typeface="돋움"/>
              </a:rPr>
              <a:t>[6] X. Valero and F. Alias, “Gammatone cepstral coefficients: Biologically</a:t>
            </a:r>
            <a:r>
              <a:rPr lang="ko-KR" altLang="en-US" sz="1500" b="0">
                <a:latin typeface="Franklin Gothic Demi Cond"/>
                <a:ea typeface="돋움"/>
              </a:rPr>
              <a:t> </a:t>
            </a:r>
            <a:r>
              <a:rPr lang="en" altLang="ko-KR" sz="1500" b="0">
                <a:latin typeface="Franklin Gothic Demi Cond"/>
                <a:ea typeface="돋움"/>
              </a:rPr>
              <a:t>inspired features for non-speech audio classification,” </a:t>
            </a:r>
            <a:r>
              <a:rPr lang="en" altLang="ko-KR" sz="1500" b="0" i="1">
                <a:latin typeface="Franklin Gothic Demi Cond"/>
                <a:ea typeface="돋움"/>
              </a:rPr>
              <a:t>IEEE Transactions</a:t>
            </a:r>
            <a:r>
              <a:rPr lang="ko-KR" altLang="en-US" sz="1500" b="0" i="1">
                <a:latin typeface="Franklin Gothic Demi Cond"/>
                <a:ea typeface="돋움"/>
              </a:rPr>
              <a:t> </a:t>
            </a:r>
            <a:r>
              <a:rPr lang="en" altLang="ko-KR" sz="1500" b="0" i="1">
                <a:latin typeface="Franklin Gothic Demi Cond"/>
                <a:ea typeface="돋움"/>
              </a:rPr>
              <a:t>on Multimedia</a:t>
            </a:r>
            <a:r>
              <a:rPr lang="en" altLang="ko-KR" sz="1500" b="0">
                <a:latin typeface="Franklin Gothic Demi Cond"/>
                <a:ea typeface="돋움"/>
              </a:rPr>
              <a:t>, vol. 14, no. 6, pp. 1684–1689, 2012.</a:t>
            </a:r>
          </a:p>
          <a:p>
            <a:r>
              <a:rPr lang="en" altLang="ko-KR" sz="1500" b="0">
                <a:latin typeface="Franklin Gothic Demi Cond"/>
                <a:ea typeface="돋움"/>
              </a:rPr>
              <a:t>[7] W. Xu, X. Zhang, L. Yao, W. Xue, and B. Wei, “A multi-view </a:t>
            </a:r>
            <a:r>
              <a:rPr lang="en" altLang="ko-KR" sz="1500" b="0" err="1">
                <a:latin typeface="Franklin Gothic Demi Cond"/>
                <a:ea typeface="돋움"/>
              </a:rPr>
              <a:t>cnn</a:t>
            </a:r>
            <a:r>
              <a:rPr lang="en" altLang="ko-KR" sz="1500" b="0">
                <a:latin typeface="Franklin Gothic Demi Cond"/>
                <a:ea typeface="돋움"/>
              </a:rPr>
              <a:t>-based</a:t>
            </a:r>
            <a:r>
              <a:rPr lang="ko-KR" altLang="en-US" sz="1500" b="0">
                <a:latin typeface="Franklin Gothic Demi Cond"/>
                <a:ea typeface="돋움"/>
              </a:rPr>
              <a:t> </a:t>
            </a:r>
            <a:r>
              <a:rPr lang="en" altLang="ko-KR" sz="1500" b="0">
                <a:latin typeface="Franklin Gothic Demi Cond"/>
                <a:ea typeface="돋움"/>
              </a:rPr>
              <a:t>acoustic classification system for automatic animal species identification,”</a:t>
            </a:r>
            <a:r>
              <a:rPr lang="ko-KR" altLang="en-US" sz="1500" b="0">
                <a:latin typeface="Franklin Gothic Demi Cond"/>
                <a:ea typeface="돋움"/>
              </a:rPr>
              <a:t> </a:t>
            </a:r>
            <a:r>
              <a:rPr lang="en" altLang="ko-KR" sz="1500" b="0" i="1">
                <a:latin typeface="Franklin Gothic Demi Cond"/>
                <a:ea typeface="돋움"/>
              </a:rPr>
              <a:t>Ad Hoc Networks</a:t>
            </a:r>
            <a:r>
              <a:rPr lang="en" altLang="ko-KR" sz="1500" b="0">
                <a:latin typeface="Franklin Gothic Demi Cond"/>
                <a:ea typeface="돋움"/>
              </a:rPr>
              <a:t>, vol. 102, p. 102115, 2020.</a:t>
            </a:r>
          </a:p>
          <a:p>
            <a:r>
              <a:rPr lang="en" altLang="ko-KR" sz="1500" b="0">
                <a:latin typeface="Franklin Gothic Demi Cond"/>
                <a:ea typeface="돋움"/>
              </a:rPr>
              <a:t>[8] D. Bonet-</a:t>
            </a:r>
            <a:r>
              <a:rPr lang="en" altLang="ko-KR" sz="1500" b="0" err="1">
                <a:latin typeface="Franklin Gothic Demi Cond"/>
                <a:ea typeface="돋움"/>
              </a:rPr>
              <a:t>Sol`a</a:t>
            </a:r>
            <a:r>
              <a:rPr lang="en" altLang="ko-KR" sz="1500" b="0">
                <a:latin typeface="Franklin Gothic Demi Cond"/>
                <a:ea typeface="돋움"/>
              </a:rPr>
              <a:t> and R. M. Alsina-</a:t>
            </a:r>
            <a:r>
              <a:rPr lang="en" altLang="ko-KR" sz="1500" b="0" err="1">
                <a:latin typeface="Franklin Gothic Demi Cond"/>
                <a:ea typeface="돋움"/>
              </a:rPr>
              <a:t>Pag`es</a:t>
            </a:r>
            <a:r>
              <a:rPr lang="en" altLang="ko-KR" sz="1500" b="0">
                <a:latin typeface="Franklin Gothic Demi Cond"/>
                <a:ea typeface="돋움"/>
              </a:rPr>
              <a:t>, “A comparative survey of feature</a:t>
            </a:r>
            <a:r>
              <a:rPr lang="ko-KR" altLang="en-US" sz="1500" b="0">
                <a:latin typeface="Franklin Gothic Demi Cond"/>
                <a:ea typeface="돋움"/>
              </a:rPr>
              <a:t> </a:t>
            </a:r>
            <a:r>
              <a:rPr lang="en" altLang="ko-KR" sz="1500" b="0">
                <a:latin typeface="Franklin Gothic Demi Cond"/>
                <a:ea typeface="돋움"/>
              </a:rPr>
              <a:t>extraction and machine learning methods in diverse acoustic environments,” </a:t>
            </a:r>
            <a:r>
              <a:rPr lang="en" altLang="ko-KR" sz="1500" b="0" i="1">
                <a:latin typeface="Franklin Gothic Demi Cond"/>
                <a:ea typeface="돋움"/>
              </a:rPr>
              <a:t>Sensors</a:t>
            </a:r>
            <a:r>
              <a:rPr lang="en" altLang="ko-KR" sz="1500" b="0">
                <a:latin typeface="Franklin Gothic Demi Cond"/>
                <a:ea typeface="돋움"/>
              </a:rPr>
              <a:t>, vol. 21, no. 4, p. 1274, 2021</a:t>
            </a: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7843173"/>
          </a:xfrm>
        </p:spPr>
        <p:txBody>
          <a:bodyPr/>
          <a:lstStyle/>
          <a:p>
            <a:r>
              <a:rPr lang="en" sz="1500" b="0">
                <a:latin typeface="Franklin Gothic Demi Cond"/>
                <a:ea typeface="돋움"/>
              </a:rPr>
              <a:t>[9] D. M. Agrawal, H. B. Sailor, M. H. Soni, and H. A. Patil, “Novel </a:t>
            </a:r>
            <a:r>
              <a:rPr lang="en" sz="1500" b="0" err="1">
                <a:latin typeface="Franklin Gothic Demi Cond"/>
                <a:ea typeface="돋움"/>
              </a:rPr>
              <a:t>teo</a:t>
            </a:r>
            <a:r>
              <a:rPr lang="en" sz="1500" b="0">
                <a:latin typeface="Franklin Gothic Demi Cond"/>
                <a:ea typeface="돋움"/>
              </a:rPr>
              <a:t>-based gammatone features for environmental sound classification,” in 2017 25th European Signal Processing Conference (EUSIPCO).  IEEE, 2017, pp. 1809–1813.</a:t>
            </a:r>
            <a:endParaRPr lang="en" sz="1500">
              <a:latin typeface="Franklin Gothic Demi Cond"/>
            </a:endParaRPr>
          </a:p>
          <a:p>
            <a:r>
              <a:rPr lang="en" sz="1500" b="0">
                <a:latin typeface="Franklin Gothic Demi Cond"/>
                <a:ea typeface="돋움"/>
              </a:rPr>
              <a:t>[10] J. Xie, K. Hu, M. Zhu, J. Yu, and Q. Zhu, “Investigation of different </a:t>
            </a:r>
            <a:r>
              <a:rPr lang="en" sz="1500" b="0" err="1">
                <a:latin typeface="Franklin Gothic Demi Cond"/>
                <a:ea typeface="돋움"/>
              </a:rPr>
              <a:t>cnn</a:t>
            </a:r>
            <a:r>
              <a:rPr lang="en" sz="1500" b="0">
                <a:latin typeface="Franklin Gothic Demi Cond"/>
                <a:ea typeface="돋움"/>
              </a:rPr>
              <a:t>-based models for improved bird sound classification,” IEEE Access, vol. 7, pp. 175 353–175 361, 2019.</a:t>
            </a:r>
            <a:endParaRPr lang="en-US" sz="1500" b="0">
              <a:latin typeface="Franklin Gothic Demi Cond"/>
              <a:ea typeface="돋움"/>
            </a:endParaRPr>
          </a:p>
          <a:p>
            <a:r>
              <a:rPr lang="en" sz="1500" b="0">
                <a:latin typeface="Franklin Gothic Demi Cond"/>
                <a:ea typeface="돋움"/>
              </a:rPr>
              <a:t>[11] S. Kahl, T. Wilhelm-Stein, H. Hussein, H. Klinck, D. </a:t>
            </a:r>
            <a:r>
              <a:rPr lang="en" sz="1500" b="0" err="1">
                <a:latin typeface="Franklin Gothic Demi Cond"/>
                <a:ea typeface="돋움"/>
              </a:rPr>
              <a:t>Kowerko</a:t>
            </a:r>
            <a:r>
              <a:rPr lang="en" sz="1500" b="0">
                <a:latin typeface="Franklin Gothic Demi Cond"/>
                <a:ea typeface="돋움"/>
              </a:rPr>
              <a:t>, M. Ritter and M. Eibl, “Large-scale bird sound classification using convolutional neural networks.” vol. 1866, 2017.</a:t>
            </a:r>
            <a:endParaRPr lang="en" sz="1500">
              <a:latin typeface="Franklin Gothic Demi Cond"/>
            </a:endParaRPr>
          </a:p>
          <a:p>
            <a:r>
              <a:rPr lang="en" sz="1500" b="0">
                <a:latin typeface="Franklin Gothic Demi Cond"/>
                <a:ea typeface="돋움"/>
              </a:rPr>
              <a:t>[12] M. Hossin and M. N. Sulaiman, “A review on evaluation metrics for data classification evaluations,” International journal of data mining &amp; knowledge management process, vol. 5, no. 2, p. 1, 2015.</a:t>
            </a:r>
          </a:p>
          <a:p>
            <a:r>
              <a:rPr lang="en" sz="1500" b="0">
                <a:latin typeface="Franklin Gothic Demi Cond"/>
                <a:ea typeface="돋움"/>
              </a:rPr>
              <a:t>[13] Sprengel, Elias, et al. </a:t>
            </a:r>
            <a:r>
              <a:rPr lang="en" sz="1500" b="0" i="1">
                <a:latin typeface="Franklin Gothic Demi Cond"/>
                <a:ea typeface="돋움"/>
              </a:rPr>
              <a:t>Audio based bird species identification using deep learning techniques</a:t>
            </a:r>
            <a:r>
              <a:rPr lang="en" sz="1500" b="0">
                <a:latin typeface="Franklin Gothic Demi Cond"/>
                <a:ea typeface="돋움"/>
              </a:rPr>
              <a:t>. No. CONF. 2016.</a:t>
            </a:r>
            <a:endParaRPr lang="en" sz="1500" b="0">
              <a:ea typeface="돋움"/>
            </a:endParaRPr>
          </a:p>
          <a:p>
            <a:r>
              <a:rPr lang="en" sz="1500" b="0">
                <a:latin typeface="Franklin Gothic Demi Cond"/>
                <a:ea typeface="돋움"/>
              </a:rPr>
              <a:t>[14] Xie, Jie, and </a:t>
            </a:r>
            <a:r>
              <a:rPr lang="en" sz="1500" b="0" err="1">
                <a:latin typeface="Franklin Gothic Demi Cond"/>
                <a:ea typeface="돋움"/>
              </a:rPr>
              <a:t>Mingying</a:t>
            </a:r>
            <a:r>
              <a:rPr lang="en" sz="1500" b="0">
                <a:latin typeface="Franklin Gothic Demi Cond"/>
                <a:ea typeface="돋움"/>
              </a:rPr>
              <a:t> Zhu. "Handcrafted features and late fusion with deep learning for bird sound classification." </a:t>
            </a:r>
            <a:r>
              <a:rPr lang="en" sz="1500" b="0" i="1">
                <a:latin typeface="Franklin Gothic Demi Cond"/>
                <a:ea typeface="돋움"/>
              </a:rPr>
              <a:t>Ecological Informatics</a:t>
            </a:r>
            <a:r>
              <a:rPr lang="en" sz="1500" b="0">
                <a:latin typeface="Franklin Gothic Demi Cond"/>
                <a:ea typeface="돋움"/>
              </a:rPr>
              <a:t> 52 (2019): 74-81.</a:t>
            </a:r>
            <a:endParaRPr lang="en" sz="1500" b="0">
              <a:ea typeface="돋움"/>
            </a:endParaRPr>
          </a:p>
          <a:p>
            <a:r>
              <a:rPr lang="en" sz="1500" b="0">
                <a:latin typeface="Franklin Gothic Demi Cond"/>
                <a:ea typeface="돋움"/>
              </a:rPr>
              <a:t>[15] </a:t>
            </a:r>
            <a:r>
              <a:rPr lang="en" sz="1500" b="0" i="1">
                <a:latin typeface="Franklin Gothic Demi Cond"/>
                <a:ea typeface="돋움"/>
              </a:rPr>
              <a:t>Macaulay Library</a:t>
            </a:r>
            <a:r>
              <a:rPr lang="en" sz="1500" b="0">
                <a:latin typeface="Franklin Gothic Demi Cond"/>
                <a:ea typeface="돋움"/>
              </a:rPr>
              <a:t>, 27-Sep-2022. [Online]. Available: </a:t>
            </a:r>
            <a:r>
              <a:rPr lang="en" sz="1500" b="0">
                <a:latin typeface="Franklin Gothic Demi Cond"/>
                <a:ea typeface="돋움"/>
                <a:hlinkClick r:id="rId3"/>
              </a:rPr>
              <a:t>https://www.macaulaylibrary.org/</a:t>
            </a:r>
            <a:r>
              <a:rPr lang="en" sz="1500" b="0">
                <a:latin typeface="Franklin Gothic Demi Cond"/>
                <a:ea typeface="돋움"/>
              </a:rPr>
              <a:t>.</a:t>
            </a:r>
          </a:p>
          <a:p>
            <a:r>
              <a:rPr lang="en" sz="1500" b="0">
                <a:latin typeface="Franklin Gothic Demi Cond"/>
                <a:ea typeface="돋움"/>
              </a:rPr>
              <a:t>[16] </a:t>
            </a:r>
            <a:r>
              <a:rPr lang="en" sz="1500" b="0" i="1">
                <a:latin typeface="Franklin Gothic Demi Cond"/>
                <a:ea typeface="돋움"/>
              </a:rPr>
              <a:t>J. Willard Marriott Digital Library</a:t>
            </a:r>
            <a:r>
              <a:rPr lang="en" sz="1500" b="0">
                <a:latin typeface="Franklin Gothic Demi Cond"/>
                <a:ea typeface="돋움"/>
              </a:rPr>
              <a:t>. [Online]. Available: </a:t>
            </a:r>
            <a:r>
              <a:rPr lang="en" sz="1500" b="0">
                <a:latin typeface="Franklin Gothic Demi Cond"/>
                <a:ea typeface="돋움"/>
                <a:hlinkClick r:id="rId4"/>
              </a:rPr>
              <a:t>https://collections.lib.utah.edu/</a:t>
            </a:r>
            <a:r>
              <a:rPr lang="en" sz="1500" b="0">
                <a:latin typeface="Franklin Gothic Demi Cond"/>
                <a:ea typeface="돋움"/>
              </a:rPr>
              <a:t>.</a:t>
            </a:r>
          </a:p>
          <a:p>
            <a:r>
              <a:rPr lang="en" sz="1500" b="0">
                <a:latin typeface="Franklin Gothic Demi Cond"/>
                <a:ea typeface="돋움"/>
              </a:rPr>
              <a:t>[17] “</a:t>
            </a:r>
            <a:r>
              <a:rPr lang="en" sz="1500" b="0" err="1">
                <a:latin typeface="Franklin Gothic Demi Cond"/>
                <a:ea typeface="돋움"/>
              </a:rPr>
              <a:t>AudioSet</a:t>
            </a:r>
            <a:r>
              <a:rPr lang="en" sz="1500" b="0">
                <a:latin typeface="Franklin Gothic Demi Cond"/>
                <a:ea typeface="돋움"/>
              </a:rPr>
              <a:t>,” </a:t>
            </a:r>
            <a:r>
              <a:rPr lang="en" sz="1500" b="0" i="1">
                <a:latin typeface="Franklin Gothic Demi Cond"/>
                <a:ea typeface="돋움"/>
              </a:rPr>
              <a:t>Google</a:t>
            </a:r>
            <a:r>
              <a:rPr lang="en" sz="1500" b="0">
                <a:latin typeface="Franklin Gothic Demi Cond"/>
                <a:ea typeface="돋움"/>
              </a:rPr>
              <a:t>. [Online]. Available: </a:t>
            </a:r>
            <a:r>
              <a:rPr lang="en" sz="1500" b="0">
                <a:latin typeface="Franklin Gothic Demi Cond"/>
                <a:ea typeface="돋움"/>
                <a:hlinkClick r:id="rId5"/>
              </a:rPr>
              <a:t>https://research.google.com/audioset/ontology/dog.html</a:t>
            </a:r>
            <a:r>
              <a:rPr lang="en" sz="1500" b="0">
                <a:latin typeface="Franklin Gothic Demi Cond"/>
                <a:ea typeface="돋움"/>
              </a:rPr>
              <a:t>.</a:t>
            </a:r>
          </a:p>
          <a:p>
            <a:br>
              <a:rPr lang="en" sz="1600" b="0">
                <a:latin typeface="Franklin Gothic Demi Cond"/>
                <a:ea typeface="돋움"/>
              </a:rPr>
            </a:br>
            <a:endParaRPr lang="en" sz="1600" b="0">
              <a:latin typeface="Franklin Gothic Demi Cond"/>
              <a:ea typeface="돋움"/>
            </a:endParaRPr>
          </a:p>
          <a:p>
            <a:endParaRPr lang="en" sz="1600" b="0">
              <a:ea typeface="돋움"/>
            </a:endParaRPr>
          </a:p>
          <a:p>
            <a:endParaRPr lang="en" sz="1600" b="0">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1954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3036729"/>
          </a:xfrm>
        </p:spPr>
        <p:txBody>
          <a:bodyPr/>
          <a:lstStyle/>
          <a:p>
            <a:r>
              <a:rPr lang="en" sz="1500" b="0">
                <a:latin typeface="Franklin Gothic Demi Cond"/>
                <a:ea typeface="돋움"/>
              </a:rPr>
              <a:t>[18] “Acoustic atlas: Montana State University MSU Library,” </a:t>
            </a:r>
            <a:r>
              <a:rPr lang="en" sz="1500" b="0" i="1">
                <a:latin typeface="Franklin Gothic Demi Cond"/>
                <a:ea typeface="돋움"/>
              </a:rPr>
              <a:t>Acoustic Atlas: Montana State University Library</a:t>
            </a:r>
            <a:r>
              <a:rPr lang="en" sz="1500" b="0">
                <a:latin typeface="Franklin Gothic Demi Cond"/>
                <a:ea typeface="돋움"/>
              </a:rPr>
              <a:t>. [Online]. Available: </a:t>
            </a:r>
            <a:r>
              <a:rPr lang="en" sz="1500" b="0">
                <a:latin typeface="Franklin Gothic Demi Cond"/>
                <a:ea typeface="돋움"/>
                <a:hlinkClick r:id="rId3"/>
              </a:rPr>
              <a:t>https://acousticatlas.org/index.php</a:t>
            </a:r>
            <a:r>
              <a:rPr lang="en" sz="1500" b="0">
                <a:latin typeface="Franklin Gothic Demi Cond"/>
                <a:ea typeface="돋움"/>
              </a:rPr>
              <a:t>.</a:t>
            </a:r>
          </a:p>
          <a:p>
            <a:r>
              <a:rPr lang="en" sz="1500" b="0">
                <a:latin typeface="Franklin Gothic Demi Cond"/>
                <a:ea typeface="돋움"/>
              </a:rPr>
              <a:t>[19] “</a:t>
            </a:r>
            <a:r>
              <a:rPr lang="en" sz="1500" b="0" err="1">
                <a:latin typeface="Franklin Gothic Demi Cond"/>
                <a:ea typeface="돋움"/>
              </a:rPr>
              <a:t>Birdclef</a:t>
            </a:r>
            <a:r>
              <a:rPr lang="en" sz="1500" b="0">
                <a:latin typeface="Franklin Gothic Demi Cond"/>
                <a:ea typeface="돋움"/>
              </a:rPr>
              <a:t> 2021 - birdcall identification,” </a:t>
            </a:r>
            <a:r>
              <a:rPr lang="en" sz="1500" b="0" i="1">
                <a:latin typeface="Franklin Gothic Demi Cond"/>
                <a:ea typeface="돋움"/>
              </a:rPr>
              <a:t>Kaggle</a:t>
            </a:r>
            <a:r>
              <a:rPr lang="en" sz="1500" b="0">
                <a:latin typeface="Franklin Gothic Demi Cond"/>
                <a:ea typeface="돋움"/>
              </a:rPr>
              <a:t>. [Online]. Available: </a:t>
            </a:r>
            <a:r>
              <a:rPr lang="en" sz="1500" b="0">
                <a:latin typeface="Franklin Gothic Demi Cond"/>
                <a:ea typeface="돋움"/>
                <a:hlinkClick r:id="rId4"/>
              </a:rPr>
              <a:t>https://www.kaggle.com/c/birdclef-2021</a:t>
            </a:r>
            <a:r>
              <a:rPr lang="en" sz="1500" b="0">
                <a:latin typeface="Franklin Gothic Demi Cond"/>
                <a:ea typeface="돋움"/>
              </a:rPr>
              <a:t>.</a:t>
            </a:r>
            <a:endParaRPr lang="en-US" sz="1500" b="0">
              <a:latin typeface="Franklin Gothic Demi Cond"/>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44458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a:latin typeface="Franklin Gothic Medium"/>
                <a:ea typeface="돋움"/>
              </a:rPr>
              <a:t>Q &amp; A</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a:latin typeface="Franklin Gothic Medium"/>
                <a:ea typeface="돋움"/>
              </a:rPr>
              <a:t>Thank You</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dirty="0" smtClean="0"/>
              <a:pPr/>
              <a:t>33</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a:effectLst/>
                <a:latin typeface="+mj-lt"/>
              </a:rPr>
              <a:t>There is substantial damage to</a:t>
            </a:r>
            <a:r>
              <a:rPr lang="en" sz="2200" b="0" u="none" strike="noStrike">
                <a:solidFill>
                  <a:schemeClr val="accent1"/>
                </a:solidFill>
                <a:effectLst/>
                <a:latin typeface="+mj-lt"/>
              </a:rPr>
              <a:t> livestock, human costs, and crops</a:t>
            </a:r>
            <a:r>
              <a:rPr lang="en" sz="2200">
                <a:solidFill>
                  <a:schemeClr val="accent1"/>
                </a:solidFill>
                <a:latin typeface="+mj-lt"/>
              </a:rPr>
              <a:t> </a:t>
            </a:r>
            <a:endParaRPr lang="ko-KR" altLang="en-US">
              <a:solidFill>
                <a:schemeClr val="accent1"/>
              </a:solidFill>
              <a:ea typeface="돋움" panose="020B0600000101010101" pitchFamily="34" charset="-127"/>
            </a:endParaRPr>
          </a:p>
          <a:p>
            <a:pPr marL="0" indent="0" algn="ctr">
              <a:buNone/>
            </a:pPr>
            <a:r>
              <a:rPr lang="en" sz="2200" b="0" i="0" u="none" strike="noStrike">
                <a:effectLst/>
                <a:latin typeface="+mj-lt"/>
              </a:rPr>
              <a:t>by </a:t>
            </a:r>
            <a:r>
              <a:rPr lang="en" sz="2200" b="0" i="0" u="none" strike="noStrike">
                <a:effectLst/>
                <a:highlight>
                  <a:srgbClr val="E3D5BE"/>
                </a:highlight>
                <a:latin typeface="+mj-lt"/>
              </a:rPr>
              <a:t>coyote</a:t>
            </a:r>
            <a:r>
              <a:rPr lang="en-US" sz="2200">
                <a:highlight>
                  <a:srgbClr val="E3D5BE"/>
                </a:highlight>
                <a:latin typeface="+mj-lt"/>
              </a:rPr>
              <a:t>s</a:t>
            </a:r>
            <a:r>
              <a:rPr lang="en" sz="2200" b="0" i="0" u="none" strike="noStrike">
                <a:effectLst/>
                <a:latin typeface="+mj-lt"/>
              </a:rPr>
              <a:t> in several farms.</a:t>
            </a:r>
            <a:r>
              <a:rPr lang="en" sz="2200">
                <a:latin typeface="+mj-lt"/>
              </a:rPr>
              <a:t> </a:t>
            </a:r>
            <a:endParaRPr lang="en" sz="2200" b="0" i="0" u="none" strike="noStrike">
              <a:effectLst/>
              <a:latin typeface="+mj-lt"/>
            </a:endParaRPr>
          </a:p>
          <a:p>
            <a:pPr marL="0" indent="0" algn="ctr">
              <a:buNone/>
            </a:pPr>
            <a:endParaRPr lang="en-US" sz="220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4101" y="1370899"/>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86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264709231"/>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a:ea typeface="돋움"/>
              </a:rPr>
              <a:t>[USDA, 2015]</a:t>
            </a:r>
            <a:endParaRPr lang="ko-KR" altLang="en-US" sz="120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a:latin typeface="+mj-lt"/>
                </a:rPr>
                <a:t>But solving the problem with.. </a:t>
              </a:r>
              <a:r>
                <a:rPr lang="en" altLang="ko-Kore-KR" sz="2400">
                  <a:highlight>
                    <a:srgbClr val="E3D5BE"/>
                  </a:highlight>
                  <a:latin typeface="+mj-lt"/>
                </a:rPr>
                <a:t>Non-technical approach </a:t>
              </a:r>
            </a:p>
            <a:p>
              <a:pPr marL="0" indent="0">
                <a:buFont typeface="Wingdings" charset="2"/>
                <a:buNone/>
              </a:pPr>
              <a:endParaRPr lang="en-US"/>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a:solidFill>
                    <a:schemeClr val="bg1"/>
                  </a:solidFill>
                  <a:highlight>
                    <a:srgbClr val="E3D5BE"/>
                  </a:highlight>
                  <a:latin typeface="+mj-lt"/>
                  <a:ea typeface="돋움"/>
                </a:rPr>
                <a:t>Technical Approach</a:t>
              </a:r>
              <a:r>
                <a:rPr lang="en" altLang="ko-KR" sz="2400" i="1">
                  <a:solidFill>
                    <a:schemeClr val="bg1"/>
                  </a:solidFill>
                  <a:latin typeface="+mj-lt"/>
                  <a:ea typeface="돋움"/>
                </a:rPr>
                <a:t> </a:t>
              </a:r>
            </a:p>
            <a:p>
              <a:pPr algn="ctr"/>
              <a:r>
                <a:rPr lang="en" altLang="ko-KR" sz="2400">
                  <a:solidFill>
                    <a:schemeClr val="bg1"/>
                  </a:solidFill>
                  <a:latin typeface="+mj-lt"/>
                  <a:ea typeface="돋움"/>
                </a:rPr>
                <a:t>is needed. </a:t>
              </a:r>
              <a:endParaRPr lang="en" altLang="ko-Kore-KR" sz="2400" b="0" i="0" u="none" strike="noStrike">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DDD3D02E-B948-BEAB-8D7A-050F3076A2EE}"/>
              </a:ext>
            </a:extLst>
          </p:cNvPr>
          <p:cNvSpPr/>
          <p:nvPr/>
        </p:nvSpPr>
        <p:spPr>
          <a:xfrm>
            <a:off x="5378963" y="3341079"/>
            <a:ext cx="470852" cy="470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Tree>
    <p:extLst>
      <p:ext uri="{BB962C8B-B14F-4D97-AF65-F5344CB8AC3E}">
        <p14:creationId xmlns:p14="http://schemas.microsoft.com/office/powerpoint/2010/main" val="37977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a:latin typeface="Franklin Gothic Medium"/>
              </a:rPr>
              <a:t>Introduction</a:t>
            </a:r>
            <a:endParaRPr lang="ko-K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53CA5FA6-2197-C3EB-B3FF-40BAB091E60E}"/>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45" name="직선 화살표 연결선 44">
            <a:extLst>
              <a:ext uri="{FF2B5EF4-FFF2-40B4-BE49-F238E27FC236}">
                <a16:creationId xmlns:a16="http://schemas.microsoft.com/office/drawing/2014/main" id="{EBCCD3E0-5D37-8340-CEDB-7F644C1A3F5B}"/>
              </a:ext>
            </a:extLst>
          </p:cNvPr>
          <p:cNvCxnSpPr>
            <a:cxnSpLocks/>
            <a:endCxn id="10" idx="0"/>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22F2F886-9DFC-645C-BE1E-70BD542578C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54" name="직선 화살표 연결선 53">
            <a:extLst>
              <a:ext uri="{FF2B5EF4-FFF2-40B4-BE49-F238E27FC236}">
                <a16:creationId xmlns:a16="http://schemas.microsoft.com/office/drawing/2014/main" id="{25758E72-9AAC-1347-9636-5C4F69ED4B4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DC8DA55-C1DE-CB53-C0AD-3C8C57E93AB0}"/>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C2C867A6-977A-F29F-9B51-5C69A9913EF7}"/>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5" name="오른쪽 화살표[R] 64">
            <a:extLst>
              <a:ext uri="{FF2B5EF4-FFF2-40B4-BE49-F238E27FC236}">
                <a16:creationId xmlns:a16="http://schemas.microsoft.com/office/drawing/2014/main" id="{E13B6BC7-CD76-B328-A408-8128C8AA9157}"/>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7" name="모서리가 둥근 직사각형 66">
            <a:extLst>
              <a:ext uri="{FF2B5EF4-FFF2-40B4-BE49-F238E27FC236}">
                <a16:creationId xmlns:a16="http://schemas.microsoft.com/office/drawing/2014/main" id="{AEA369D0-C824-1024-0DE9-A8CF8643C69F}"/>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62" name="오른쪽 화살표[R] 61">
            <a:extLst>
              <a:ext uri="{FF2B5EF4-FFF2-40B4-BE49-F238E27FC236}">
                <a16:creationId xmlns:a16="http://schemas.microsoft.com/office/drawing/2014/main" id="{BD43B5DE-F298-E67E-93C9-D5CFA8D950E4}"/>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82" name="TextBox 81">
            <a:extLst>
              <a:ext uri="{FF2B5EF4-FFF2-40B4-BE49-F238E27FC236}">
                <a16:creationId xmlns:a16="http://schemas.microsoft.com/office/drawing/2014/main" id="{C6361880-8804-EE06-5CD6-E5A8F10B84CB}"/>
              </a:ext>
            </a:extLst>
          </p:cNvPr>
          <p:cNvSpPr txBox="1"/>
          <p:nvPr/>
        </p:nvSpPr>
        <p:spPr>
          <a:xfrm>
            <a:off x="4363220" y="3465043"/>
            <a:ext cx="1392289" cy="261610"/>
          </a:xfrm>
          <a:prstGeom prst="rect">
            <a:avLst/>
          </a:prstGeom>
          <a:noFill/>
        </p:spPr>
        <p:txBody>
          <a:bodyPr wrap="square" rtlCol="0">
            <a:spAutoFit/>
          </a:bodyPr>
          <a:lstStyle/>
          <a:p>
            <a:r>
              <a:rPr kumimoji="1" lang="en-US" altLang="ko-Kore-KR" sz="1100" err="1"/>
              <a:t>LoRaWAN</a:t>
            </a:r>
            <a:endParaRPr kumimoji="1" lang="ko-Kore-KR" altLang="en-US" sz="1100"/>
          </a:p>
        </p:txBody>
      </p:sp>
      <p:grpSp>
        <p:nvGrpSpPr>
          <p:cNvPr id="27" name="그룹 26">
            <a:extLst>
              <a:ext uri="{FF2B5EF4-FFF2-40B4-BE49-F238E27FC236}">
                <a16:creationId xmlns:a16="http://schemas.microsoft.com/office/drawing/2014/main" id="{FF2122C4-8D4F-56E5-227B-FE19FAA1A5B0}"/>
              </a:ext>
            </a:extLst>
          </p:cNvPr>
          <p:cNvGrpSpPr/>
          <p:nvPr/>
        </p:nvGrpSpPr>
        <p:grpSpPr>
          <a:xfrm>
            <a:off x="2292531" y="4127306"/>
            <a:ext cx="1452850" cy="1356167"/>
            <a:chOff x="2193471" y="4074609"/>
            <a:chExt cx="1452850" cy="1356167"/>
          </a:xfrm>
        </p:grpSpPr>
        <p:sp>
          <p:nvSpPr>
            <p:cNvPr id="90" name="타원 89">
              <a:extLst>
                <a:ext uri="{FF2B5EF4-FFF2-40B4-BE49-F238E27FC236}">
                  <a16:creationId xmlns:a16="http://schemas.microsoft.com/office/drawing/2014/main" id="{1030E06B-E58B-FD76-83C3-DAD0DFAC4728}"/>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91" name="사각형: 둥근 모서리 20">
              <a:extLst>
                <a:ext uri="{FF2B5EF4-FFF2-40B4-BE49-F238E27FC236}">
                  <a16:creationId xmlns:a16="http://schemas.microsoft.com/office/drawing/2014/main" id="{244477C7-2B16-9135-6825-777E126D30DB}"/>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92" name="TextBox 91">
              <a:extLst>
                <a:ext uri="{FF2B5EF4-FFF2-40B4-BE49-F238E27FC236}">
                  <a16:creationId xmlns:a16="http://schemas.microsoft.com/office/drawing/2014/main" id="{23F3F584-B8EA-6F45-AE6E-2F81346B6602}"/>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93" name="그림 92">
              <a:extLst>
                <a:ext uri="{FF2B5EF4-FFF2-40B4-BE49-F238E27FC236}">
                  <a16:creationId xmlns:a16="http://schemas.microsoft.com/office/drawing/2014/main" id="{22F9C1D6-6D77-B7F7-AC28-A007DAC1B3C6}"/>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28" name="그룹 27">
            <a:extLst>
              <a:ext uri="{FF2B5EF4-FFF2-40B4-BE49-F238E27FC236}">
                <a16:creationId xmlns:a16="http://schemas.microsoft.com/office/drawing/2014/main" id="{0B512910-6B39-D4B5-BEB8-9E48703F0F12}"/>
              </a:ext>
            </a:extLst>
          </p:cNvPr>
          <p:cNvGrpSpPr/>
          <p:nvPr/>
        </p:nvGrpSpPr>
        <p:grpSpPr>
          <a:xfrm>
            <a:off x="5016090" y="4133461"/>
            <a:ext cx="1452850" cy="1356167"/>
            <a:chOff x="2193471" y="4074609"/>
            <a:chExt cx="1452850" cy="1356167"/>
          </a:xfrm>
        </p:grpSpPr>
        <p:sp>
          <p:nvSpPr>
            <p:cNvPr id="29" name="타원 28">
              <a:extLst>
                <a:ext uri="{FF2B5EF4-FFF2-40B4-BE49-F238E27FC236}">
                  <a16:creationId xmlns:a16="http://schemas.microsoft.com/office/drawing/2014/main" id="{4C3DEF3B-70D8-D772-1160-C189A27C004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0" name="사각형: 둥근 모서리 20">
              <a:extLst>
                <a:ext uri="{FF2B5EF4-FFF2-40B4-BE49-F238E27FC236}">
                  <a16:creationId xmlns:a16="http://schemas.microsoft.com/office/drawing/2014/main" id="{A618CAE1-9B8E-982B-640B-15685C2AE218}"/>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1" name="TextBox 30">
              <a:extLst>
                <a:ext uri="{FF2B5EF4-FFF2-40B4-BE49-F238E27FC236}">
                  <a16:creationId xmlns:a16="http://schemas.microsoft.com/office/drawing/2014/main" id="{5D09EDB5-4DA2-1034-193F-4F9665788D73}"/>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2" name="그림 31">
              <a:extLst>
                <a:ext uri="{FF2B5EF4-FFF2-40B4-BE49-F238E27FC236}">
                  <a16:creationId xmlns:a16="http://schemas.microsoft.com/office/drawing/2014/main" id="{8F92E724-3A3D-83B9-988D-BEC595AE5A49}"/>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33" name="그룹 32">
            <a:extLst>
              <a:ext uri="{FF2B5EF4-FFF2-40B4-BE49-F238E27FC236}">
                <a16:creationId xmlns:a16="http://schemas.microsoft.com/office/drawing/2014/main" id="{BFFB1CC9-0B33-248A-CA51-A5D0E3928A56}"/>
              </a:ext>
            </a:extLst>
          </p:cNvPr>
          <p:cNvGrpSpPr/>
          <p:nvPr/>
        </p:nvGrpSpPr>
        <p:grpSpPr>
          <a:xfrm>
            <a:off x="3641439" y="2108876"/>
            <a:ext cx="1452850" cy="1356167"/>
            <a:chOff x="2193471" y="4074609"/>
            <a:chExt cx="1452850" cy="1356167"/>
          </a:xfrm>
        </p:grpSpPr>
        <p:sp>
          <p:nvSpPr>
            <p:cNvPr id="34" name="타원 33">
              <a:extLst>
                <a:ext uri="{FF2B5EF4-FFF2-40B4-BE49-F238E27FC236}">
                  <a16:creationId xmlns:a16="http://schemas.microsoft.com/office/drawing/2014/main" id="{F7A7F17A-25BF-5782-68E3-727F20B77739}"/>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5" name="사각형: 둥근 모서리 20">
              <a:extLst>
                <a:ext uri="{FF2B5EF4-FFF2-40B4-BE49-F238E27FC236}">
                  <a16:creationId xmlns:a16="http://schemas.microsoft.com/office/drawing/2014/main" id="{A4BDF844-7633-BBF9-6767-72E01CF8370A}"/>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6" name="TextBox 35">
              <a:extLst>
                <a:ext uri="{FF2B5EF4-FFF2-40B4-BE49-F238E27FC236}">
                  <a16:creationId xmlns:a16="http://schemas.microsoft.com/office/drawing/2014/main" id="{5999A678-EB9A-A7C1-FBB9-568B9A15E34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7" name="그림 36">
              <a:extLst>
                <a:ext uri="{FF2B5EF4-FFF2-40B4-BE49-F238E27FC236}">
                  <a16:creationId xmlns:a16="http://schemas.microsoft.com/office/drawing/2014/main" id="{5210415D-5282-A43D-5FF2-44C02F36DE09}"/>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42" name="부제목 2">
            <a:extLst>
              <a:ext uri="{FF2B5EF4-FFF2-40B4-BE49-F238E27FC236}">
                <a16:creationId xmlns:a16="http://schemas.microsoft.com/office/drawing/2014/main" id="{5A8FA92C-044C-E450-2FA8-4A61BCA85761}"/>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Project Overview</a:t>
            </a:r>
            <a:endParaRPr lang="en-US" altLang="ko-KR" dirty="0">
              <a:ea typeface="돋움"/>
            </a:endParaRPr>
          </a:p>
        </p:txBody>
      </p:sp>
    </p:spTree>
    <p:extLst>
      <p:ext uri="{BB962C8B-B14F-4D97-AF65-F5344CB8AC3E}">
        <p14:creationId xmlns:p14="http://schemas.microsoft.com/office/powerpoint/2010/main" val="116170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1779739" y="3173162"/>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7"/>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8"/>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9"/>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9"/>
            <a:stretch>
              <a:fillRect/>
            </a:stretch>
          </p:blipFill>
          <p:spPr>
            <a:xfrm rot="19993444" flipH="1">
              <a:off x="6870645" y="2069280"/>
              <a:ext cx="507999" cy="507999"/>
            </a:xfrm>
            <a:prstGeom prst="rect">
              <a:avLst/>
            </a:prstGeom>
          </p:spPr>
        </p:pic>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416876" y="1880560"/>
            <a:ext cx="7423218" cy="74379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a:latin typeface="Franklin Gothic Demi Cond"/>
                <a:ea typeface="돋움"/>
              </a:rPr>
              <a:t>- Coyotes have a habit of making frequent howling.</a:t>
            </a:r>
          </a:p>
          <a:p>
            <a:r>
              <a:rPr lang="en-US" altLang="ko-KR" sz="2000" b="0">
                <a:latin typeface="Franklin Gothic Demi Cond"/>
                <a:ea typeface="돋움"/>
              </a:rPr>
              <a:t>- Coyotes barking, howling, yipping …</a:t>
            </a:r>
          </a:p>
        </p:txBody>
      </p:sp>
      <p:sp>
        <p:nvSpPr>
          <p:cNvPr id="18" name="TextBox 17">
            <a:extLst>
              <a:ext uri="{FF2B5EF4-FFF2-40B4-BE49-F238E27FC236}">
                <a16:creationId xmlns:a16="http://schemas.microsoft.com/office/drawing/2014/main" id="{B67BC779-73DD-B58A-4016-45C26D1EB68A}"/>
              </a:ext>
            </a:extLst>
          </p:cNvPr>
          <p:cNvSpPr txBox="1"/>
          <p:nvPr/>
        </p:nvSpPr>
        <p:spPr>
          <a:xfrm>
            <a:off x="2236572" y="5172605"/>
            <a:ext cx="1463195" cy="523220"/>
          </a:xfrm>
          <a:prstGeom prst="rect">
            <a:avLst/>
          </a:prstGeom>
          <a:noFill/>
        </p:spPr>
        <p:txBody>
          <a:bodyPr wrap="square" rtlCol="0">
            <a:spAutoFit/>
          </a:bodyPr>
          <a:lstStyle/>
          <a:p>
            <a:r>
              <a:rPr lang="en-US" altLang="ko-KR" sz="2800">
                <a:solidFill>
                  <a:schemeClr val="bg1"/>
                </a:solidFill>
                <a:highlight>
                  <a:srgbClr val="E3D5BE"/>
                </a:highlight>
                <a:latin typeface="+mj-lt"/>
              </a:rPr>
              <a:t>AUDIO</a:t>
            </a:r>
            <a:endParaRPr lang="ko-KR" altLang="en-US" sz="2800">
              <a:solidFill>
                <a:schemeClr val="bg1"/>
              </a:solidFill>
              <a:highlight>
                <a:srgbClr val="E3D5BE"/>
              </a:highlight>
              <a:latin typeface="+mj-lt"/>
            </a:endParaRP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833F0DA-907D-4022-AAE7-8B56951E7595}"/>
              </a:ext>
            </a:extLst>
          </p:cNvPr>
          <p:cNvSpPr txBox="1"/>
          <p:nvPr/>
        </p:nvSpPr>
        <p:spPr>
          <a:xfrm>
            <a:off x="5991582" y="3048799"/>
            <a:ext cx="1508906" cy="461665"/>
          </a:xfrm>
          <a:prstGeom prst="rect">
            <a:avLst/>
          </a:prstGeom>
          <a:noFill/>
        </p:spPr>
        <p:txBody>
          <a:bodyPr wrap="square">
            <a:spAutoFit/>
          </a:bodyPr>
          <a:lstStyle/>
          <a:p>
            <a:r>
              <a:rPr lang="en-US" altLang="ko-KR" sz="2400">
                <a:solidFill>
                  <a:srgbClr val="000000"/>
                </a:solidFill>
                <a:latin typeface="Franklin Gothic Demi Cond"/>
                <a:ea typeface="돋움"/>
              </a:rPr>
              <a:t>Howling</a:t>
            </a:r>
          </a:p>
        </p:txBody>
      </p:sp>
      <p:sp>
        <p:nvSpPr>
          <p:cNvPr id="31" name="TextBox 30">
            <a:extLst>
              <a:ext uri="{FF2B5EF4-FFF2-40B4-BE49-F238E27FC236}">
                <a16:creationId xmlns:a16="http://schemas.microsoft.com/office/drawing/2014/main" id="{52FB0A43-D651-798B-4F03-1EAEE0F31948}"/>
              </a:ext>
            </a:extLst>
          </p:cNvPr>
          <p:cNvSpPr txBox="1"/>
          <p:nvPr/>
        </p:nvSpPr>
        <p:spPr>
          <a:xfrm>
            <a:off x="5991582" y="5163818"/>
            <a:ext cx="1217860" cy="461665"/>
          </a:xfrm>
          <a:prstGeom prst="rect">
            <a:avLst/>
          </a:prstGeom>
          <a:noFill/>
        </p:spPr>
        <p:txBody>
          <a:bodyPr wrap="square">
            <a:spAutoFit/>
          </a:bodyPr>
          <a:lstStyle/>
          <a:p>
            <a:r>
              <a:rPr lang="en-US" altLang="ko-KR" sz="2400">
                <a:solidFill>
                  <a:srgbClr val="000000"/>
                </a:solidFill>
                <a:latin typeface="Franklin Gothic Demi Cond"/>
                <a:ea typeface="돋움"/>
              </a:rPr>
              <a:t>Yipping</a:t>
            </a:r>
          </a:p>
        </p:txBody>
      </p:sp>
      <p:pic>
        <p:nvPicPr>
          <p:cNvPr id="14" name="coyote_25">
            <a:hlinkClick r:id="" action="ppaction://media"/>
            <a:extLst>
              <a:ext uri="{FF2B5EF4-FFF2-40B4-BE49-F238E27FC236}">
                <a16:creationId xmlns:a16="http://schemas.microsoft.com/office/drawing/2014/main" id="{52E99334-F246-7540-E8D8-E310ED4A932B}"/>
              </a:ext>
            </a:extLst>
          </p:cNvPr>
          <p:cNvPicPr>
            <a:picLocks noChangeAspect="1"/>
          </p:cNvPicPr>
          <p:nvPr>
            <a:audioFile r:link="rId1"/>
            <p:extLst>
              <p:ext uri="{DAA4B4D4-6D71-4841-9C94-3DE7FCFB9230}">
                <p14:media xmlns:p14="http://schemas.microsoft.com/office/powerpoint/2010/main" r:embed="rId2">
                  <p14:trim st="1823" end="1264"/>
                </p14:media>
              </p:ext>
            </p:extLst>
          </p:nvPr>
        </p:nvPicPr>
        <p:blipFill>
          <a:blip r:embed="rId10"/>
          <a:srcRect/>
          <a:stretch/>
        </p:blipFill>
        <p:spPr>
          <a:xfrm>
            <a:off x="5178588" y="2985384"/>
            <a:ext cx="643792" cy="643792"/>
          </a:xfrm>
          <a:prstGeom prst="rect">
            <a:avLst/>
          </a:prstGeom>
        </p:spPr>
      </p:pic>
      <p:pic>
        <p:nvPicPr>
          <p:cNvPr id="9" name="coyote_28">
            <a:hlinkClick r:id="" action="ppaction://media"/>
            <a:extLst>
              <a:ext uri="{FF2B5EF4-FFF2-40B4-BE49-F238E27FC236}">
                <a16:creationId xmlns:a16="http://schemas.microsoft.com/office/drawing/2014/main" id="{88A8597B-9AE7-24D6-CA5F-232AA3468969}"/>
              </a:ext>
            </a:extLst>
          </p:cNvPr>
          <p:cNvPicPr>
            <a:picLocks noChangeAspect="1"/>
          </p:cNvPicPr>
          <p:nvPr>
            <a:audioFile r:link="rId1"/>
            <p:extLst>
              <p:ext uri="{DAA4B4D4-6D71-4841-9C94-3DE7FCFB9230}">
                <p14:media xmlns:p14="http://schemas.microsoft.com/office/powerpoint/2010/main" r:embed="rId3">
                  <p14:trim st="728" end="3025"/>
                </p14:media>
              </p:ext>
            </p:extLst>
          </p:nvPr>
        </p:nvPicPr>
        <p:blipFill>
          <a:blip r:embed="rId10"/>
          <a:srcRect/>
          <a:stretch/>
        </p:blipFill>
        <p:spPr>
          <a:xfrm>
            <a:off x="5178588" y="4030743"/>
            <a:ext cx="643791" cy="643791"/>
          </a:xfrm>
          <a:prstGeom prst="rect">
            <a:avLst/>
          </a:prstGeom>
        </p:spPr>
      </p:pic>
      <p:sp>
        <p:nvSpPr>
          <p:cNvPr id="16" name="TextBox 15">
            <a:extLst>
              <a:ext uri="{FF2B5EF4-FFF2-40B4-BE49-F238E27FC236}">
                <a16:creationId xmlns:a16="http://schemas.microsoft.com/office/drawing/2014/main" id="{BB5891FC-ABEA-9B59-4937-FBB85D258459}"/>
              </a:ext>
            </a:extLst>
          </p:cNvPr>
          <p:cNvSpPr txBox="1"/>
          <p:nvPr/>
        </p:nvSpPr>
        <p:spPr>
          <a:xfrm>
            <a:off x="5991582" y="4121805"/>
            <a:ext cx="1414937" cy="461665"/>
          </a:xfrm>
          <a:prstGeom prst="rect">
            <a:avLst/>
          </a:prstGeom>
          <a:noFill/>
        </p:spPr>
        <p:txBody>
          <a:bodyPr wrap="square">
            <a:spAutoFit/>
          </a:bodyPr>
          <a:lstStyle/>
          <a:p>
            <a:r>
              <a:rPr lang="en-US" altLang="ko-KR" sz="2400">
                <a:solidFill>
                  <a:srgbClr val="000000"/>
                </a:solidFill>
                <a:latin typeface="Franklin Gothic Demi Cond"/>
                <a:ea typeface="돋움"/>
              </a:rPr>
              <a:t>Barking</a:t>
            </a:r>
          </a:p>
        </p:txBody>
      </p:sp>
      <p:pic>
        <p:nvPicPr>
          <p:cNvPr id="19" name="coyote_197">
            <a:hlinkClick r:id="" action="ppaction://media"/>
            <a:extLst>
              <a:ext uri="{FF2B5EF4-FFF2-40B4-BE49-F238E27FC236}">
                <a16:creationId xmlns:a16="http://schemas.microsoft.com/office/drawing/2014/main" id="{38D147D9-D4CD-1874-A496-5379368ECFB4}"/>
              </a:ext>
            </a:extLst>
          </p:cNvPr>
          <p:cNvPicPr>
            <a:picLocks noChangeAspect="1"/>
          </p:cNvPicPr>
          <p:nvPr>
            <a:audioFile r:link="rId1"/>
            <p:extLst>
              <p:ext uri="{DAA4B4D4-6D71-4841-9C94-3DE7FCFB9230}">
                <p14:media xmlns:p14="http://schemas.microsoft.com/office/powerpoint/2010/main" r:embed="rId4">
                  <p14:trim st="461" end="1918"/>
                </p14:media>
              </p:ext>
            </p:extLst>
          </p:nvPr>
        </p:nvPicPr>
        <p:blipFill>
          <a:blip r:embed="rId10"/>
          <a:srcRect/>
          <a:stretch/>
        </p:blipFill>
        <p:spPr>
          <a:xfrm>
            <a:off x="5178588" y="5076101"/>
            <a:ext cx="643791" cy="643791"/>
          </a:xfrm>
          <a:prstGeom prst="rect">
            <a:avLst/>
          </a:prstGeom>
        </p:spPr>
      </p:pic>
      <p:sp>
        <p:nvSpPr>
          <p:cNvPr id="20" name="부제목 2">
            <a:extLst>
              <a:ext uri="{FF2B5EF4-FFF2-40B4-BE49-F238E27FC236}">
                <a16:creationId xmlns:a16="http://schemas.microsoft.com/office/drawing/2014/main" id="{D909ECF6-4AA4-C8B2-CC2C-B59BA4E16855}"/>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rPr>
              <a:t>💡 Coyote sounds</a:t>
            </a:r>
            <a:endParaRPr lang="en-US" altLang="ko-KR">
              <a:ea typeface="돋움"/>
            </a:endParaRPr>
          </a:p>
        </p:txBody>
      </p:sp>
    </p:spTree>
    <p:extLst>
      <p:ext uri="{BB962C8B-B14F-4D97-AF65-F5344CB8AC3E}">
        <p14:creationId xmlns:p14="http://schemas.microsoft.com/office/powerpoint/2010/main" val="18014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 fill="hold"/>
                                        <p:tgtEl>
                                          <p:spTgt spid="14"/>
                                        </p:tgtEl>
                                      </p:cBhvr>
                                    </p:cmd>
                                  </p:childTnLst>
                                </p:cTn>
                              </p:par>
                              <p:par>
                                <p:cTn id="7" presetID="16" presetClass="emph" presetSubtype="0" fill="hold" grpId="0" nodeType="withEffect">
                                  <p:stCondLst>
                                    <p:cond delay="0"/>
                                  </p:stCondLst>
                                  <p:iterate type="lt">
                                    <p:tmPct val="4000"/>
                                  </p:iterate>
                                  <p:childTnLst>
                                    <p:set>
                                      <p:cBhvr override="childStyle">
                                        <p:cTn id="8" dur="500" fill="hold"/>
                                        <p:tgtEl>
                                          <p:spTgt spid="29"/>
                                        </p:tgtEl>
                                        <p:attrNameLst>
                                          <p:attrName>style.color</p:attrName>
                                        </p:attrNameLst>
                                      </p:cBhvr>
                                      <p:to>
                                        <p:clrVal>
                                          <a:srgbClr val="8E6F3E"/>
                                        </p:clrVal>
                                      </p:to>
                                    </p:set>
                                    <p:set>
                                      <p:cBhvr>
                                        <p:cTn id="9" dur="500" fill="hold"/>
                                        <p:tgtEl>
                                          <p:spTgt spid="29"/>
                                        </p:tgtEl>
                                        <p:attrNameLst>
                                          <p:attrName>fillcolor</p:attrName>
                                        </p:attrNameLst>
                                      </p:cBhvr>
                                      <p:to>
                                        <p:clrVal>
                                          <a:srgbClr val="8E6F3E"/>
                                        </p:clrVal>
                                      </p:to>
                                    </p:set>
                                    <p:set>
                                      <p:cBhvr>
                                        <p:cTn id="10" dur="500" fill="hold"/>
                                        <p:tgtEl>
                                          <p:spTgt spid="29"/>
                                        </p:tgtEl>
                                        <p:attrNameLst>
                                          <p:attrName>fill.type</p:attrName>
                                        </p:attrNameLst>
                                      </p:cBhvr>
                                      <p:to>
                                        <p:strVal val="solid"/>
                                      </p:to>
                                    </p:set>
                                  </p:childTnLst>
                                </p:cTn>
                              </p:par>
                              <p:par>
                                <p:cTn id="11" presetID="18" presetClass="emph" presetSubtype="0" fill="hold" grpId="1" nodeType="withEffect">
                                  <p:stCondLst>
                                    <p:cond delay="0"/>
                                  </p:stCondLst>
                                  <p:iterate type="lt">
                                    <p:tmPct val="4000"/>
                                  </p:iterate>
                                  <p:childTnLst>
                                    <p:set>
                                      <p:cBhvr override="childStyle">
                                        <p:cTn id="12" dur="500" fill="hold"/>
                                        <p:tgtEl>
                                          <p:spTgt spid="29"/>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47" fill="hold"/>
                                        <p:tgtEl>
                                          <p:spTgt spid="9"/>
                                        </p:tgtEl>
                                      </p:cBhvr>
                                    </p:cmd>
                                  </p:childTnLst>
                                </p:cTn>
                              </p:par>
                              <p:par>
                                <p:cTn id="17" presetID="16" presetClass="emph" presetSubtype="0" fill="hold" grpId="0" nodeType="withEffect">
                                  <p:stCondLst>
                                    <p:cond delay="0"/>
                                  </p:stCondLst>
                                  <p:iterate type="lt">
                                    <p:tmPct val="4000"/>
                                  </p:iterate>
                                  <p:childTnLst>
                                    <p:set>
                                      <p:cBhvr override="childStyle">
                                        <p:cTn id="18" dur="500" fill="hold"/>
                                        <p:tgtEl>
                                          <p:spTgt spid="16"/>
                                        </p:tgtEl>
                                        <p:attrNameLst>
                                          <p:attrName>style.color</p:attrName>
                                        </p:attrNameLst>
                                      </p:cBhvr>
                                      <p:to>
                                        <p:clrVal>
                                          <a:srgbClr val="8E6F3E"/>
                                        </p:clrVal>
                                      </p:to>
                                    </p:set>
                                    <p:set>
                                      <p:cBhvr>
                                        <p:cTn id="19" dur="500" fill="hold"/>
                                        <p:tgtEl>
                                          <p:spTgt spid="16"/>
                                        </p:tgtEl>
                                        <p:attrNameLst>
                                          <p:attrName>fillcolor</p:attrName>
                                        </p:attrNameLst>
                                      </p:cBhvr>
                                      <p:to>
                                        <p:clrVal>
                                          <a:srgbClr val="8E6F3E"/>
                                        </p:clrVal>
                                      </p:to>
                                    </p:set>
                                    <p:set>
                                      <p:cBhvr>
                                        <p:cTn id="20" dur="500" fill="hold"/>
                                        <p:tgtEl>
                                          <p:spTgt spid="16"/>
                                        </p:tgtEl>
                                        <p:attrNameLst>
                                          <p:attrName>fill.type</p:attrName>
                                        </p:attrNameLst>
                                      </p:cBhvr>
                                      <p:to>
                                        <p:strVal val="solid"/>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16"/>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621" fill="hold"/>
                                        <p:tgtEl>
                                          <p:spTgt spid="19"/>
                                        </p:tgtEl>
                                      </p:cBhvr>
                                    </p:cmd>
                                  </p:childTnLst>
                                </p:cTn>
                              </p:par>
                              <p:par>
                                <p:cTn id="27" presetID="16" presetClass="emph" presetSubtype="0" fill="hold" grpId="0" nodeType="withEffect">
                                  <p:stCondLst>
                                    <p:cond delay="0"/>
                                  </p:stCondLst>
                                  <p:iterate type="lt">
                                    <p:tmPct val="4000"/>
                                  </p:iterate>
                                  <p:childTnLst>
                                    <p:set>
                                      <p:cBhvr override="childStyle">
                                        <p:cTn id="28" dur="500" fill="hold"/>
                                        <p:tgtEl>
                                          <p:spTgt spid="31"/>
                                        </p:tgtEl>
                                        <p:attrNameLst>
                                          <p:attrName>style.color</p:attrName>
                                        </p:attrNameLst>
                                      </p:cBhvr>
                                      <p:to>
                                        <p:clrVal>
                                          <a:srgbClr val="8E6F3E"/>
                                        </p:clrVal>
                                      </p:to>
                                    </p:set>
                                    <p:set>
                                      <p:cBhvr>
                                        <p:cTn id="29" dur="500" fill="hold"/>
                                        <p:tgtEl>
                                          <p:spTgt spid="31"/>
                                        </p:tgtEl>
                                        <p:attrNameLst>
                                          <p:attrName>fillcolor</p:attrName>
                                        </p:attrNameLst>
                                      </p:cBhvr>
                                      <p:to>
                                        <p:clrVal>
                                          <a:srgbClr val="8E6F3E"/>
                                        </p:clrVal>
                                      </p:to>
                                    </p:set>
                                    <p:set>
                                      <p:cBhvr>
                                        <p:cTn id="30" dur="500" fill="hold"/>
                                        <p:tgtEl>
                                          <p:spTgt spid="31"/>
                                        </p:tgtEl>
                                        <p:attrNameLst>
                                          <p:attrName>fill.type</p:attrName>
                                        </p:attrNameLst>
                                      </p:cBhvr>
                                      <p:to>
                                        <p:strVal val="solid"/>
                                      </p:to>
                                    </p:set>
                                  </p:childTnLst>
                                </p:cTn>
                              </p:par>
                              <p:par>
                                <p:cTn id="31" presetID="18" presetClass="emph" presetSubtype="0" fill="hold" grpId="1" nodeType="withEffect">
                                  <p:stCondLst>
                                    <p:cond delay="0"/>
                                  </p:stCondLst>
                                  <p:iterate type="lt">
                                    <p:tmPct val="4000"/>
                                  </p:iterate>
                                  <p:childTnLst>
                                    <p:set>
                                      <p:cBhvr override="childStyle">
                                        <p:cTn id="32"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4"/>
                </p:tgtEl>
              </p:cMediaNode>
            </p:audio>
            <p:audio>
              <p:cMediaNode vol="80000">
                <p:cTn id="34" fill="hold" display="0">
                  <p:stCondLst>
                    <p:cond delay="indefinite"/>
                  </p:stCondLst>
                  <p:endCondLst>
                    <p:cond evt="onStopAudio" delay="0">
                      <p:tgtEl>
                        <p:sldTgt/>
                      </p:tgtEl>
                    </p:cond>
                  </p:endCondLst>
                </p:cTn>
                <p:tgtEl>
                  <p:spTgt spid="9"/>
                </p:tgtEl>
              </p:cMediaNode>
            </p:audio>
            <p:audio>
              <p:cMediaNode vol="80000">
                <p:cTn id="35" fill="hold" display="0">
                  <p:stCondLst>
                    <p:cond delay="indefinite"/>
                  </p:stCondLst>
                  <p:endCondLst>
                    <p:cond evt="onStopAudio" delay="0">
                      <p:tgtEl>
                        <p:sldTgt/>
                      </p:tgtEl>
                    </p:cond>
                  </p:endCondLst>
                </p:cTn>
                <p:tgtEl>
                  <p:spTgt spid="19"/>
                </p:tgtEl>
              </p:cMediaNode>
            </p:audio>
          </p:childTnLst>
        </p:cTn>
      </p:par>
    </p:tnLst>
    <p:bldLst>
      <p:bldP spid="29" grpId="0"/>
      <p:bldP spid="29" grpId="1"/>
      <p:bldP spid="31" grpId="0"/>
      <p:bldP spid="31"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a:latin typeface="Franklin Gothic Medium"/>
                <a:ea typeface="돋움"/>
              </a:rPr>
              <a:t>Methodology</a:t>
            </a:r>
            <a:endParaRPr lang="ko-KR" altLang="en-US"/>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rotWithShape="1">
          <a:blip r:embed="rId3"/>
          <a:srcRect l="-109" t="29633" r="79319" b="41806"/>
          <a:stretch/>
        </p:blipFill>
        <p:spPr>
          <a:xfrm>
            <a:off x="193441" y="2726795"/>
            <a:ext cx="1420948" cy="841526"/>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B9C6858C-7D1F-180D-8168-22798E7B1B02}"/>
              </a:ext>
            </a:extLst>
          </p:cNvPr>
          <p:cNvPicPr>
            <a:picLocks noChangeAspect="1"/>
          </p:cNvPicPr>
          <p:nvPr/>
        </p:nvPicPr>
        <p:blipFill rotWithShape="1">
          <a:blip r:embed="rId3"/>
          <a:srcRect l="80033" t="19095" r="-452" b="32025"/>
          <a:stretch/>
        </p:blipFill>
        <p:spPr>
          <a:xfrm>
            <a:off x="7529611" y="2263334"/>
            <a:ext cx="1583588" cy="1639626"/>
          </a:xfrm>
          <a:prstGeom prst="rect">
            <a:avLst/>
          </a:prstGeom>
        </p:spPr>
      </p:pic>
      <p:cxnSp>
        <p:nvCxnSpPr>
          <p:cNvPr id="11" name="직선 화살표 연결선 10">
            <a:extLst>
              <a:ext uri="{FF2B5EF4-FFF2-40B4-BE49-F238E27FC236}">
                <a16:creationId xmlns:a16="http://schemas.microsoft.com/office/drawing/2014/main" id="{90A63BD0-B4E6-4A45-16C2-198B77740837}"/>
              </a:ext>
            </a:extLst>
          </p:cNvPr>
          <p:cNvCxnSpPr>
            <a:cxnSpLocks/>
          </p:cNvCxnSpPr>
          <p:nvPr/>
        </p:nvCxnSpPr>
        <p:spPr>
          <a:xfrm>
            <a:off x="1631972"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7" name="사각형: 둥근 모서리 4">
            <a:extLst>
              <a:ext uri="{FF2B5EF4-FFF2-40B4-BE49-F238E27FC236}">
                <a16:creationId xmlns:a16="http://schemas.microsoft.com/office/drawing/2014/main" id="{D06A86C0-69B0-A4D4-1BB3-9F6C60DE5C1A}"/>
              </a:ext>
            </a:extLst>
          </p:cNvPr>
          <p:cNvSpPr/>
          <p:nvPr/>
        </p:nvSpPr>
        <p:spPr>
          <a:xfrm rot="5400000">
            <a:off x="5584175" y="2830759"/>
            <a:ext cx="2131680" cy="633600"/>
          </a:xfrm>
          <a:prstGeom prst="roundRect">
            <a:avLst>
              <a:gd name="adj" fmla="val 0"/>
            </a:avLst>
          </a:prstGeom>
          <a:solidFill>
            <a:srgbClr val="C3E3E0"/>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Deployment</a:t>
            </a:r>
            <a:endParaRPr lang="ko-KR" altLang="en-US" sz="2000" b="1"/>
          </a:p>
        </p:txBody>
      </p:sp>
      <p:sp>
        <p:nvSpPr>
          <p:cNvPr id="18" name="사각형: 둥근 모서리 4">
            <a:extLst>
              <a:ext uri="{FF2B5EF4-FFF2-40B4-BE49-F238E27FC236}">
                <a16:creationId xmlns:a16="http://schemas.microsoft.com/office/drawing/2014/main" id="{E8CCDF2C-A81C-E00D-D616-B84CBC7D7DDC}"/>
              </a:ext>
            </a:extLst>
          </p:cNvPr>
          <p:cNvSpPr/>
          <p:nvPr/>
        </p:nvSpPr>
        <p:spPr>
          <a:xfrm rot="5400000">
            <a:off x="4204693" y="2830759"/>
            <a:ext cx="2131680" cy="633600"/>
          </a:xfrm>
          <a:prstGeom prst="roundRect">
            <a:avLst>
              <a:gd name="adj" fmla="val 0"/>
            </a:avLst>
          </a:prstGeom>
          <a:solidFill>
            <a:srgbClr val="ECE3D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Prediction</a:t>
            </a:r>
            <a:endParaRPr lang="ko-KR" altLang="en-US" sz="2000" b="1"/>
          </a:p>
        </p:txBody>
      </p:sp>
      <p:sp>
        <p:nvSpPr>
          <p:cNvPr id="21" name="사각형: 둥근 모서리 4">
            <a:extLst>
              <a:ext uri="{FF2B5EF4-FFF2-40B4-BE49-F238E27FC236}">
                <a16:creationId xmlns:a16="http://schemas.microsoft.com/office/drawing/2014/main" id="{2C767006-CF24-029E-4AF2-9B69744F5589}"/>
              </a:ext>
            </a:extLst>
          </p:cNvPr>
          <p:cNvSpPr/>
          <p:nvPr/>
        </p:nvSpPr>
        <p:spPr>
          <a:xfrm rot="5400000">
            <a:off x="2825210" y="2830759"/>
            <a:ext cx="2131680" cy="633600"/>
          </a:xfrm>
          <a:prstGeom prst="roundRect">
            <a:avLst>
              <a:gd name="adj" fmla="val 0"/>
            </a:avLst>
          </a:prstGeom>
          <a:solidFill>
            <a:srgbClr val="F0CCB4"/>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Model</a:t>
            </a:r>
            <a:endParaRPr lang="ko-KR" altLang="en-US" sz="2000" b="1"/>
          </a:p>
        </p:txBody>
      </p:sp>
      <p:sp>
        <p:nvSpPr>
          <p:cNvPr id="22" name="사각형: 둥근 모서리 4">
            <a:extLst>
              <a:ext uri="{FF2B5EF4-FFF2-40B4-BE49-F238E27FC236}">
                <a16:creationId xmlns:a16="http://schemas.microsoft.com/office/drawing/2014/main" id="{263C0FCB-26B2-0B17-723C-887A19DBF84E}"/>
              </a:ext>
            </a:extLst>
          </p:cNvPr>
          <p:cNvSpPr/>
          <p:nvPr/>
        </p:nvSpPr>
        <p:spPr>
          <a:xfrm rot="5400000">
            <a:off x="1445727" y="2830758"/>
            <a:ext cx="2131680" cy="633601"/>
          </a:xfrm>
          <a:prstGeom prst="roundRect">
            <a:avLst>
              <a:gd name="adj" fmla="val 0"/>
            </a:avLst>
          </a:prstGeom>
          <a:solidFill>
            <a:srgbClr val="D3E2ED"/>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Feature Extraction</a:t>
            </a:r>
            <a:endParaRPr lang="ko-KR" altLang="en-US" sz="2000" b="1"/>
          </a:p>
        </p:txBody>
      </p:sp>
      <p:cxnSp>
        <p:nvCxnSpPr>
          <p:cNvPr id="23" name="직선 화살표 연결선 22">
            <a:extLst>
              <a:ext uri="{FF2B5EF4-FFF2-40B4-BE49-F238E27FC236}">
                <a16:creationId xmlns:a16="http://schemas.microsoft.com/office/drawing/2014/main" id="{B87B4501-361A-FD4B-4F3B-214E575FAE9E}"/>
              </a:ext>
            </a:extLst>
          </p:cNvPr>
          <p:cNvCxnSpPr>
            <a:cxnSpLocks/>
          </p:cNvCxnSpPr>
          <p:nvPr/>
        </p:nvCxnSpPr>
        <p:spPr>
          <a:xfrm>
            <a:off x="2994714"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23E33765-FDE5-505B-D3BA-8DE2FCE00CEC}"/>
              </a:ext>
            </a:extLst>
          </p:cNvPr>
          <p:cNvCxnSpPr>
            <a:cxnSpLocks/>
          </p:cNvCxnSpPr>
          <p:nvPr/>
        </p:nvCxnSpPr>
        <p:spPr>
          <a:xfrm>
            <a:off x="4357456"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a:extLst>
              <a:ext uri="{FF2B5EF4-FFF2-40B4-BE49-F238E27FC236}">
                <a16:creationId xmlns:a16="http://schemas.microsoft.com/office/drawing/2014/main" id="{84340F3B-B980-A7B1-4E96-E4497C83A074}"/>
              </a:ext>
            </a:extLst>
          </p:cNvPr>
          <p:cNvCxnSpPr>
            <a:cxnSpLocks/>
          </p:cNvCxnSpPr>
          <p:nvPr/>
        </p:nvCxnSpPr>
        <p:spPr>
          <a:xfrm>
            <a:off x="5720198"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5D140C68-78E1-27FF-804E-973435041C00}"/>
              </a:ext>
            </a:extLst>
          </p:cNvPr>
          <p:cNvCxnSpPr>
            <a:cxnSpLocks/>
          </p:cNvCxnSpPr>
          <p:nvPr/>
        </p:nvCxnSpPr>
        <p:spPr>
          <a:xfrm>
            <a:off x="7082941"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9" name="모서리가 둥근 직사각형 28">
            <a:extLst>
              <a:ext uri="{FF2B5EF4-FFF2-40B4-BE49-F238E27FC236}">
                <a16:creationId xmlns:a16="http://schemas.microsoft.com/office/drawing/2014/main" id="{FCD34ED0-57C7-8E7A-F7D6-A48795574FBD}"/>
              </a:ext>
            </a:extLst>
          </p:cNvPr>
          <p:cNvSpPr/>
          <p:nvPr/>
        </p:nvSpPr>
        <p:spPr>
          <a:xfrm>
            <a:off x="903915" y="4427606"/>
            <a:ext cx="2354851" cy="1457622"/>
          </a:xfrm>
          <a:prstGeom prst="roundRect">
            <a:avLst/>
          </a:prstGeom>
          <a:noFill/>
          <a:ln w="38100">
            <a:solidFill>
              <a:srgbClr val="D3E2E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kumimoji="1" lang="en-US" sz="1600" b="1">
                <a:ea typeface="돋움"/>
              </a:rPr>
              <a:t>• MFCC</a:t>
            </a:r>
            <a:endParaRPr lang="en-US" sz="1600" b="1">
              <a:ea typeface="돋움"/>
            </a:endParaRPr>
          </a:p>
          <a:p>
            <a:r>
              <a:rPr kumimoji="1" lang="en-US" sz="1600" b="1">
                <a:ea typeface="+mn-lt"/>
                <a:cs typeface="+mn-lt"/>
              </a:rPr>
              <a:t>•</a:t>
            </a:r>
            <a:r>
              <a:rPr kumimoji="1" lang="en-US" sz="1600" b="1">
                <a:ea typeface="돋움"/>
              </a:rPr>
              <a:t> GTCC</a:t>
            </a:r>
            <a:endParaRPr lang="en-US" sz="1600" b="1">
              <a:ea typeface="돋움"/>
            </a:endParaRPr>
          </a:p>
          <a:p>
            <a:r>
              <a:rPr kumimoji="1" lang="en-US" sz="1600" b="1">
                <a:ea typeface="+mn-lt"/>
                <a:cs typeface="+mn-lt"/>
              </a:rPr>
              <a:t>•</a:t>
            </a:r>
            <a:r>
              <a:rPr kumimoji="1" lang="en-US" sz="1600" b="1">
                <a:ea typeface="돋움"/>
              </a:rPr>
              <a:t> Mel</a:t>
            </a:r>
            <a:r>
              <a:rPr kumimoji="1" lang="ko-KR" altLang="en-US" sz="1600" b="1">
                <a:ea typeface="돋움"/>
              </a:rPr>
              <a:t>  </a:t>
            </a:r>
            <a:r>
              <a:rPr kumimoji="1" lang="en-US" sz="1600" b="1">
                <a:ea typeface="돋움"/>
              </a:rPr>
              <a:t>Spectrogram</a:t>
            </a:r>
            <a:endParaRPr kumimoji="1" lang="ko-Kore-KR" sz="1600" b="1">
              <a:ea typeface="돋움"/>
            </a:endParaRPr>
          </a:p>
          <a:p>
            <a:r>
              <a:rPr kumimoji="1" lang="en-US" sz="1600" b="1">
                <a:ea typeface="+mn-lt"/>
                <a:cs typeface="+mn-lt"/>
              </a:rPr>
              <a:t>•</a:t>
            </a:r>
            <a:r>
              <a:rPr kumimoji="1" lang="en-US" sz="1600" b="1">
                <a:ea typeface="돋움"/>
              </a:rPr>
              <a:t> Log-Mel</a:t>
            </a:r>
            <a:r>
              <a:rPr kumimoji="1" lang="ko-KR" altLang="en-US" sz="1600" b="1">
                <a:ea typeface="돋움"/>
              </a:rPr>
              <a:t> </a:t>
            </a:r>
            <a:r>
              <a:rPr kumimoji="1" lang="en-US" sz="1600" b="1">
                <a:ea typeface="돋움"/>
              </a:rPr>
              <a:t>Spectrogram</a:t>
            </a:r>
            <a:endParaRPr lang="ko-Kore-KR" sz="1600" b="1">
              <a:ea typeface="돋움"/>
            </a:endParaRPr>
          </a:p>
        </p:txBody>
      </p:sp>
      <p:sp>
        <p:nvSpPr>
          <p:cNvPr id="30" name="모서리가 둥근 직사각형 29">
            <a:extLst>
              <a:ext uri="{FF2B5EF4-FFF2-40B4-BE49-F238E27FC236}">
                <a16:creationId xmlns:a16="http://schemas.microsoft.com/office/drawing/2014/main" id="{B8C37BC1-1BEC-411E-D471-D8CDA7005B76}"/>
              </a:ext>
            </a:extLst>
          </p:cNvPr>
          <p:cNvSpPr/>
          <p:nvPr/>
        </p:nvSpPr>
        <p:spPr>
          <a:xfrm>
            <a:off x="3456613" y="4427608"/>
            <a:ext cx="866637" cy="1457624"/>
          </a:xfrm>
          <a:prstGeom prst="roundRect">
            <a:avLst/>
          </a:prstGeom>
          <a:noFill/>
          <a:ln w="38100">
            <a:solidFill>
              <a:srgbClr val="F0CCB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sz="1600" b="1">
                <a:ea typeface="+mn-lt"/>
                <a:cs typeface="+mn-lt"/>
              </a:rPr>
              <a:t>•</a:t>
            </a:r>
            <a:r>
              <a:rPr kumimoji="1" lang="en-US" sz="1600" b="1">
                <a:ea typeface="돋움"/>
              </a:rPr>
              <a:t> CNN</a:t>
            </a:r>
            <a:endParaRPr lang="en-US" sz="1600" b="1">
              <a:ea typeface="돋움"/>
            </a:endParaRPr>
          </a:p>
          <a:p>
            <a:pPr algn="ctr"/>
            <a:r>
              <a:rPr kumimoji="1" lang="en-US" sz="1600" b="1">
                <a:ea typeface="+mn-lt"/>
                <a:cs typeface="+mn-lt"/>
              </a:rPr>
              <a:t>•</a:t>
            </a:r>
            <a:r>
              <a:rPr kumimoji="1" lang="en-US" sz="1600" b="1">
                <a:ea typeface="돋움"/>
              </a:rPr>
              <a:t> MLP</a:t>
            </a:r>
            <a:endParaRPr lang="en-US" sz="1600" b="1">
              <a:ea typeface="돋움"/>
            </a:endParaRPr>
          </a:p>
          <a:p>
            <a:pPr algn="ctr"/>
            <a:r>
              <a:rPr kumimoji="1" lang="en-US" sz="1600" b="1">
                <a:ea typeface="+mn-lt"/>
                <a:cs typeface="+mn-lt"/>
              </a:rPr>
              <a:t>•</a:t>
            </a:r>
            <a:r>
              <a:rPr kumimoji="1" lang="en-US" sz="1600" b="1">
                <a:ea typeface="돋움"/>
              </a:rPr>
              <a:t> KNN</a:t>
            </a:r>
            <a:endParaRPr lang="en-US" sz="1600" b="1">
              <a:ea typeface="돋움"/>
            </a:endParaRPr>
          </a:p>
          <a:p>
            <a:pPr algn="ctr"/>
            <a:r>
              <a:rPr kumimoji="1" lang="en-US" sz="1600" b="1">
                <a:ea typeface="+mn-lt"/>
                <a:cs typeface="+mn-lt"/>
              </a:rPr>
              <a:t>•</a:t>
            </a:r>
            <a:r>
              <a:rPr kumimoji="1" lang="en-US" sz="1600" b="1">
                <a:ea typeface="돋움"/>
              </a:rPr>
              <a:t> SVM</a:t>
            </a:r>
            <a:endParaRPr kumimoji="1" lang="ko-Kore-KR" sz="1600" b="1">
              <a:ea typeface="돋움"/>
            </a:endParaRPr>
          </a:p>
          <a:p>
            <a:pPr algn="ctr"/>
            <a:r>
              <a:rPr kumimoji="1" lang="en-US" sz="1600" b="1">
                <a:ea typeface="+mn-lt"/>
                <a:cs typeface="+mn-lt"/>
              </a:rPr>
              <a:t>•</a:t>
            </a:r>
            <a:r>
              <a:rPr kumimoji="1" lang="en-US" sz="1600" b="1">
                <a:ea typeface="돋움"/>
              </a:rPr>
              <a:t> GNB</a:t>
            </a:r>
            <a:endParaRPr lang="ko-Kore-KR" sz="1600" b="1">
              <a:ea typeface="돋움"/>
            </a:endParaRPr>
          </a:p>
        </p:txBody>
      </p:sp>
      <p:sp>
        <p:nvSpPr>
          <p:cNvPr id="19" name="부제목 2">
            <a:extLst>
              <a:ext uri="{FF2B5EF4-FFF2-40B4-BE49-F238E27FC236}">
                <a16:creationId xmlns:a16="http://schemas.microsoft.com/office/drawing/2014/main" id="{2793F0E2-7C6D-B498-D4B5-6F122F87854B}"/>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rPr>
              <a:t>💡 Overall </a:t>
            </a:r>
            <a:r>
              <a:rPr lang="en-US" altLang="ko-KR" dirty="0">
                <a:latin typeface="Franklin Gothic Demi Cond"/>
                <a:ea typeface="돋움"/>
              </a:rPr>
              <a:t>Architecture</a:t>
            </a:r>
            <a:endParaRPr lang="en-US" altLang="ko-KR" dirty="0">
              <a:ea typeface="돋움"/>
            </a:endParaRPr>
          </a:p>
        </p:txBody>
      </p:sp>
    </p:spTree>
    <p:extLst>
      <p:ext uri="{BB962C8B-B14F-4D97-AF65-F5344CB8AC3E}">
        <p14:creationId xmlns:p14="http://schemas.microsoft.com/office/powerpoint/2010/main" val="140418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1142140" y="135816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1402573" y="1782204"/>
            <a:ext cx="7071761" cy="4306205"/>
          </a:xfrm>
        </p:spPr>
        <p:txBody>
          <a:bodyPr vert="horz" lIns="0" tIns="0" rIns="0" bIns="0" rtlCol="0" anchor="t">
            <a:normAutofit fontScale="92500" lnSpcReduction="10000"/>
          </a:bodyPr>
          <a:lstStyle/>
          <a:p>
            <a:pPr>
              <a:lnSpc>
                <a:spcPct val="150000"/>
              </a:lnSpc>
              <a:spcAft>
                <a:spcPts val="100"/>
              </a:spcAft>
            </a:pPr>
            <a:r>
              <a:rPr lang="en-US" altLang="ko-KR" sz="2000" b="1" dirty="0">
                <a:latin typeface="Franklin Gothic Medium Cond"/>
                <a:ea typeface="돋움"/>
              </a:rPr>
              <a:t>Mel Spectrogram</a:t>
            </a:r>
          </a:p>
          <a:p>
            <a:pPr marL="0" indent="0">
              <a:lnSpc>
                <a:spcPct val="150000"/>
              </a:lnSpc>
              <a:spcAft>
                <a:spcPts val="1200"/>
              </a:spcAft>
              <a:buNone/>
            </a:pPr>
            <a:r>
              <a:rPr lang="en-US" altLang="ko-KR" dirty="0">
                <a:latin typeface="Franklin Gothic Medium Cond"/>
                <a:ea typeface="돋움"/>
              </a:rPr>
              <a:t>	➡ A spectrogram where the frequencies are converted to the Mel scale</a:t>
            </a:r>
          </a:p>
          <a:p>
            <a:pPr>
              <a:lnSpc>
                <a:spcPct val="150000"/>
              </a:lnSpc>
              <a:spcAft>
                <a:spcPts val="100"/>
              </a:spcAft>
            </a:pPr>
            <a:r>
              <a:rPr lang="en-US" altLang="ko-KR" sz="2000" b="1" dirty="0">
                <a:latin typeface="Franklin Gothic Medium Cond"/>
                <a:ea typeface="돋움"/>
              </a:rPr>
              <a:t>Gammatone Cepstral Coefficient(GTCC)</a:t>
            </a:r>
          </a:p>
          <a:p>
            <a:pPr marL="0" indent="0">
              <a:lnSpc>
                <a:spcPct val="150000"/>
              </a:lnSpc>
              <a:buNone/>
            </a:pPr>
            <a:r>
              <a:rPr lang="en-US" altLang="ko-KR" dirty="0">
                <a:latin typeface="Franklin Gothic Medium Cond"/>
                <a:ea typeface="돋움"/>
              </a:rPr>
              <a:t>	➡ Use a gammatone filter to extract an audio feature</a:t>
            </a:r>
          </a:p>
          <a:p>
            <a:pPr marL="0" indent="0">
              <a:lnSpc>
                <a:spcPct val="150000"/>
              </a:lnSpc>
              <a:spcAft>
                <a:spcPts val="1200"/>
              </a:spcAft>
              <a:buNone/>
            </a:pPr>
            <a:r>
              <a:rPr lang="en-US" altLang="ko-KR" dirty="0">
                <a:latin typeface="Franklin Gothic Medium Cond"/>
                <a:ea typeface="돋움"/>
              </a:rPr>
              <a:t>	➡ Use discrete cosine transform (DCT) to reduce the dimension of audio feature</a:t>
            </a:r>
          </a:p>
          <a:p>
            <a:pPr>
              <a:lnSpc>
                <a:spcPct val="150000"/>
              </a:lnSpc>
              <a:spcAft>
                <a:spcPts val="100"/>
              </a:spcAft>
            </a:pPr>
            <a:r>
              <a:rPr lang="en-US" altLang="ko-KR" sz="2000" b="1" dirty="0">
                <a:latin typeface="Franklin Gothic Medium Cond"/>
                <a:ea typeface="돋움"/>
              </a:rPr>
              <a:t>Log-Mel Spectrogram</a:t>
            </a:r>
            <a:r>
              <a:rPr lang="ko-KR" altLang="en-US" sz="2000" b="1" dirty="0">
                <a:latin typeface="Franklin Gothic Medium Cond"/>
                <a:ea typeface="돋움"/>
              </a:rPr>
              <a:t> </a:t>
            </a:r>
            <a:endParaRPr lang="en-US" altLang="ko-KR" sz="2000" b="1" dirty="0">
              <a:latin typeface="Franklin Gothic Medium Cond"/>
              <a:ea typeface="돋움"/>
            </a:endParaRPr>
          </a:p>
          <a:p>
            <a:pPr marL="0" indent="0">
              <a:lnSpc>
                <a:spcPct val="150000"/>
              </a:lnSpc>
              <a:spcAft>
                <a:spcPts val="1200"/>
              </a:spcAft>
              <a:buNone/>
            </a:pPr>
            <a:r>
              <a:rPr lang="en-US" altLang="ko-KR" dirty="0">
                <a:latin typeface="Franklin Gothic Medium Cond"/>
                <a:ea typeface="돋움"/>
              </a:rPr>
              <a:t>	➡ A spectrogram where log scaled Mel spectrogram</a:t>
            </a:r>
            <a:endParaRPr lang="en-US" altLang="ko-KR" dirty="0">
              <a:solidFill>
                <a:srgbClr val="000000"/>
              </a:solidFill>
              <a:latin typeface="Franklin Gothic Medium Cond"/>
              <a:ea typeface="돋움"/>
            </a:endParaRPr>
          </a:p>
          <a:p>
            <a:pPr>
              <a:lnSpc>
                <a:spcPct val="150000"/>
              </a:lnSpc>
              <a:spcAft>
                <a:spcPts val="1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lnSpc>
                <a:spcPct val="150000"/>
              </a:lnSpc>
              <a:buNone/>
            </a:pPr>
            <a:r>
              <a:rPr lang="en-US" dirty="0">
                <a:latin typeface="Franklin Gothic Medium Cond"/>
                <a:ea typeface="돋움"/>
              </a:rPr>
              <a:t>          ➡ One of the most broadly used methods in audio recognition.</a:t>
            </a:r>
          </a:p>
          <a:p>
            <a:pPr marL="0" indent="0">
              <a:lnSpc>
                <a:spcPct val="150000"/>
              </a:lnSpc>
              <a:spcAft>
                <a:spcPts val="1200"/>
              </a:spcAft>
              <a:buNone/>
            </a:pPr>
            <a:r>
              <a:rPr lang="en-US" dirty="0">
                <a:latin typeface="Franklin Gothic Medium Cond"/>
                <a:ea typeface="돋움"/>
              </a:rPr>
              <a:t>          ➡ Apply Filter Bank based on Mel Scale on Spectrum </a:t>
            </a:r>
            <a:endParaRPr lang="en-US" dirty="0"/>
          </a:p>
        </p:txBody>
      </p:sp>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8842208"/>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D3E2ED"/>
        </a:solidFill>
        <a:ln>
          <a:noFill/>
        </a:ln>
      </a:spPr>
      <a:bodyPr rtlCol="0" anchor="ctr"/>
      <a:lstStyle>
        <a:defPPr algn="ctr">
          <a:defRPr sz="2000" b="1" dirty="0" smtClean="0">
            <a:ea typeface="돋움"/>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1438</TotalTime>
  <Words>2327</Words>
  <Application>Microsoft Office PowerPoint</Application>
  <PresentationFormat>화면 슬라이드 쇼(4:3)</PresentationFormat>
  <Paragraphs>576</Paragraphs>
  <Slides>33</Slides>
  <Notes>32</Notes>
  <HiddenSlides>0</HiddenSlides>
  <MMClips>4</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33</vt:i4>
      </vt:variant>
    </vt:vector>
  </HeadingPairs>
  <TitlesOfParts>
    <vt:vector size="46" baseType="lpstr">
      <vt:lpstr>Acumin Pro</vt:lpstr>
      <vt:lpstr>맑은 고딕</vt:lpstr>
      <vt:lpstr>맑은 고딕</vt:lpstr>
      <vt:lpstr>Arial</vt:lpstr>
      <vt:lpstr>Calibri</vt:lpstr>
      <vt:lpstr>Cambria Math</vt:lpstr>
      <vt:lpstr>Franklin Gothic Book</vt:lpstr>
      <vt:lpstr>Franklin Gothic Demi Cond</vt:lpstr>
      <vt:lpstr>Franklin Gothic Medium</vt:lpstr>
      <vt:lpstr>Franklin Gothic Medium Cond</vt:lpstr>
      <vt:lpstr>Impact</vt:lpstr>
      <vt:lpstr>Wingdings</vt:lpstr>
      <vt:lpstr>Parcel</vt:lpstr>
      <vt:lpstr>Comparison of Combinations of Machine Learning and Feature Extraction Methods for Coyote Howling Detection</vt:lpstr>
      <vt:lpstr>CONTENTS</vt:lpstr>
      <vt:lpstr>Team Member</vt:lpstr>
      <vt:lpstr>Introduction</vt:lpstr>
      <vt:lpstr>Introduction</vt:lpstr>
      <vt:lpstr>Introduction</vt:lpstr>
      <vt:lpstr>Introduction</vt:lpstr>
      <vt:lpstr>Methodology</vt:lpstr>
      <vt:lpstr>Methodology</vt:lpstr>
      <vt:lpstr>Methodology </vt:lpstr>
      <vt:lpstr>Experiment – Dataset</vt:lpstr>
      <vt:lpstr>Experiment – Dataset</vt:lpstr>
      <vt:lpstr>Experiment – Experimental Setup </vt:lpstr>
      <vt:lpstr>Experiment – CNN Model</vt:lpstr>
      <vt:lpstr>Experiment – Machine Learning Model</vt:lpstr>
      <vt:lpstr>Experiment – Machine Learning Model</vt:lpstr>
      <vt:lpstr>Experiment – Audio Classification</vt:lpstr>
      <vt:lpstr>Experiment – Image Classification</vt:lpstr>
      <vt:lpstr>Result </vt:lpstr>
      <vt:lpstr>Result</vt:lpstr>
      <vt:lpstr>Result</vt:lpstr>
      <vt:lpstr>Result</vt:lpstr>
      <vt:lpstr>Result</vt:lpstr>
      <vt:lpstr>Conclusion</vt:lpstr>
      <vt:lpstr>Demo</vt:lpstr>
      <vt:lpstr>Demo</vt:lpstr>
      <vt:lpstr>Contribution</vt:lpstr>
      <vt:lpstr>Discussion</vt:lpstr>
      <vt:lpstr>References</vt:lpstr>
      <vt:lpstr>References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김영빈</cp:lastModifiedBy>
  <cp:revision>13</cp:revision>
  <dcterms:created xsi:type="dcterms:W3CDTF">2020-02-06T20:42:06Z</dcterms:created>
  <dcterms:modified xsi:type="dcterms:W3CDTF">2022-12-15T14:15:33Z</dcterms:modified>
  <cp:category/>
</cp:coreProperties>
</file>